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9" r:id="rId2"/>
    <p:sldId id="259" r:id="rId3"/>
    <p:sldId id="260" r:id="rId4"/>
    <p:sldId id="256" r:id="rId5"/>
    <p:sldId id="257" r:id="rId6"/>
    <p:sldId id="280" r:id="rId7"/>
    <p:sldId id="282" r:id="rId8"/>
    <p:sldId id="284" r:id="rId9"/>
    <p:sldId id="285" r:id="rId10"/>
    <p:sldId id="286" r:id="rId11"/>
    <p:sldId id="287" r:id="rId12"/>
    <p:sldId id="288" r:id="rId13"/>
    <p:sldId id="292" r:id="rId14"/>
    <p:sldId id="293" r:id="rId15"/>
    <p:sldId id="294" r:id="rId16"/>
    <p:sldId id="295" r:id="rId17"/>
    <p:sldId id="296" r:id="rId18"/>
    <p:sldId id="297" r:id="rId19"/>
    <p:sldId id="289" r:id="rId20"/>
    <p:sldId id="291" r:id="rId21"/>
    <p:sldId id="299" r:id="rId22"/>
    <p:sldId id="324" r:id="rId23"/>
    <p:sldId id="298" r:id="rId24"/>
    <p:sldId id="300" r:id="rId25"/>
    <p:sldId id="301" r:id="rId26"/>
    <p:sldId id="302" r:id="rId27"/>
    <p:sldId id="303" r:id="rId28"/>
    <p:sldId id="304" r:id="rId29"/>
    <p:sldId id="322" r:id="rId30"/>
    <p:sldId id="305" r:id="rId31"/>
    <p:sldId id="306" r:id="rId32"/>
    <p:sldId id="307" r:id="rId33"/>
    <p:sldId id="308" r:id="rId34"/>
    <p:sldId id="309" r:id="rId35"/>
    <p:sldId id="313" r:id="rId36"/>
    <p:sldId id="314" r:id="rId37"/>
    <p:sldId id="315" r:id="rId38"/>
    <p:sldId id="316" r:id="rId39"/>
    <p:sldId id="317" r:id="rId40"/>
    <p:sldId id="318" r:id="rId41"/>
    <p:sldId id="319" r:id="rId42"/>
    <p:sldId id="32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32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676" autoAdjust="0"/>
    <p:restoredTop sz="94660"/>
  </p:normalViewPr>
  <p:slideViewPr>
    <p:cSldViewPr snapToGrid="0">
      <p:cViewPr varScale="1">
        <p:scale>
          <a:sx n="63" d="100"/>
          <a:sy n="63"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0CA68-5723-46E8-9A4C-505F46A80424}"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754DA-E65C-4328-8443-7703DDDCF2C6}" type="slidenum">
              <a:rPr lang="en-US" smtClean="0"/>
              <a:t>‹#›</a:t>
            </a:fld>
            <a:endParaRPr lang="en-US"/>
          </a:p>
        </p:txBody>
      </p:sp>
    </p:spTree>
    <p:extLst>
      <p:ext uri="{BB962C8B-B14F-4D97-AF65-F5344CB8AC3E}">
        <p14:creationId xmlns:p14="http://schemas.microsoft.com/office/powerpoint/2010/main" val="11455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07871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58</a:t>
            </a:fld>
            <a:endParaRPr lang="en-US"/>
          </a:p>
        </p:txBody>
      </p:sp>
    </p:spTree>
    <p:extLst>
      <p:ext uri="{BB962C8B-B14F-4D97-AF65-F5344CB8AC3E}">
        <p14:creationId xmlns:p14="http://schemas.microsoft.com/office/powerpoint/2010/main" val="40229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33A9-FB83-41DB-8CC7-8D9848DBE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5A352F-6192-46EB-B22A-784C5B934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15406-BFF9-4A75-B166-840F1A764CB2}"/>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5AFEC8B3-AE59-4C8B-847B-977D6BD53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91A5C-E519-4CA8-85A7-4FFCC717B949}"/>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427275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3174-72E8-4368-8754-5B347ADB8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542F8D-D99D-4BA7-AFE3-D51CFFBEC9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C773B-E3C5-4CE3-8C2C-07C7B8BEF334}"/>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4349752B-6F16-4586-B209-50C13C15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C78F3-47A2-49DB-A9A5-AEC533AAAC98}"/>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56051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6140C-710D-45E5-8A50-11D375E698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D8E50-0DB0-4C17-9176-A9F1C1C249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26FAA-D89F-42E3-933F-A222022C2500}"/>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A6F1AD04-4660-4C17-A104-1FD2AE4EE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15779-18CE-44D7-A4B9-DBCDB1D24E68}"/>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371325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6816-BB31-4BE5-898C-7249032D5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FE948-5719-41D5-AF1A-28230D5D7B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E1348-B839-442A-90CC-B80C917B456F}"/>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CE3D9BB9-DD46-4F93-9851-582E5206E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8FEE5-5159-4B34-81A8-56DDA7EA1864}"/>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237474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994-8440-4D2D-A743-8C6B9627A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BEC74-8973-407A-AA57-BE700BB5BE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205A54-954C-4E95-BEB9-92B173BFB396}"/>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10F18D1E-C27E-4FFF-A1B2-080D65649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4F373-5F27-4483-AD4E-FB5C58FE6A04}"/>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208637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D1C8-3610-4700-9FBD-66A29B580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0A608-ACAA-4B84-BF2D-2DB90D7531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2710CD-4367-46AC-9642-E5860FD27F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8A39A-C32F-4D2D-87B1-5DDCFE43FEE6}"/>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6" name="Footer Placeholder 5">
            <a:extLst>
              <a:ext uri="{FF2B5EF4-FFF2-40B4-BE49-F238E27FC236}">
                <a16:creationId xmlns:a16="http://schemas.microsoft.com/office/drawing/2014/main" id="{40D8D0AE-3853-4776-BC45-06C79EB78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B86C7-5D47-4CA1-B659-2C4A619A487D}"/>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231115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FF8A-1241-49FB-B6B6-366CFFBF9F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8A8FF-6CB0-4C3A-8D43-EDA1697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2057AF-3D60-4714-AEAA-13047A8A4A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654944-FDA4-49B9-84DF-15F008057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A0DEA0-A7B0-44A7-A4A7-63CFE05A2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F08F9B-735F-49B9-9E2B-371CD5367BAD}"/>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8" name="Footer Placeholder 7">
            <a:extLst>
              <a:ext uri="{FF2B5EF4-FFF2-40B4-BE49-F238E27FC236}">
                <a16:creationId xmlns:a16="http://schemas.microsoft.com/office/drawing/2014/main" id="{015FA653-3A20-4205-97A6-9173CEDF6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4E132-4D26-43B8-839E-7CDCA534137C}"/>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24801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EF3F-7C4F-47A5-9639-589213365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828CA-C250-42AF-9A1C-5D84AE8D2D5A}"/>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4" name="Footer Placeholder 3">
            <a:extLst>
              <a:ext uri="{FF2B5EF4-FFF2-40B4-BE49-F238E27FC236}">
                <a16:creationId xmlns:a16="http://schemas.microsoft.com/office/drawing/2014/main" id="{B6C1CB28-44D3-4613-8BB1-B4556E7764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D5170B-586E-4092-A662-175599D6000F}"/>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397075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5A68C-C3BF-4AD2-ADF7-495217584C9F}"/>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3" name="Footer Placeholder 2">
            <a:extLst>
              <a:ext uri="{FF2B5EF4-FFF2-40B4-BE49-F238E27FC236}">
                <a16:creationId xmlns:a16="http://schemas.microsoft.com/office/drawing/2014/main" id="{55B0344F-E51A-4E3B-BA50-58578C96D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C8B6F5-6AFC-43E3-A3F5-744C60753FCD}"/>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151891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E5E-CCF3-4AD0-A775-D26AF99D9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40DC4-4C7A-4D3D-AB9F-5C33E5112A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1B7C4-A1FD-40DA-9864-2F84360D2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839798-2216-4096-9F4B-BB3B7A8D3CAB}"/>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6" name="Footer Placeholder 5">
            <a:extLst>
              <a:ext uri="{FF2B5EF4-FFF2-40B4-BE49-F238E27FC236}">
                <a16:creationId xmlns:a16="http://schemas.microsoft.com/office/drawing/2014/main" id="{BAC39F09-CAC3-43BD-B9A2-95B85A091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48752-F2BB-4556-8BE3-B7D00C0D0776}"/>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105489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A334-384B-4415-84E9-325FBD7E9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E81B0C-FA8E-44FA-B272-D7B53C044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CBE72-6C8B-4A24-BEE5-F37DB4870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041605-1300-44E4-B88F-94AA7E0F2857}"/>
              </a:ext>
            </a:extLst>
          </p:cNvPr>
          <p:cNvSpPr>
            <a:spLocks noGrp="1"/>
          </p:cNvSpPr>
          <p:nvPr>
            <p:ph type="dt" sz="half" idx="10"/>
          </p:nvPr>
        </p:nvSpPr>
        <p:spPr/>
        <p:txBody>
          <a:bodyPr/>
          <a:lstStyle/>
          <a:p>
            <a:fld id="{C9E65A2B-180C-43F2-BE10-561A0E6892CE}" type="datetimeFigureOut">
              <a:rPr lang="en-US" smtClean="0"/>
              <a:t>10/20/2017</a:t>
            </a:fld>
            <a:endParaRPr lang="en-US"/>
          </a:p>
        </p:txBody>
      </p:sp>
      <p:sp>
        <p:nvSpPr>
          <p:cNvPr id="6" name="Footer Placeholder 5">
            <a:extLst>
              <a:ext uri="{FF2B5EF4-FFF2-40B4-BE49-F238E27FC236}">
                <a16:creationId xmlns:a16="http://schemas.microsoft.com/office/drawing/2014/main" id="{9CB01B41-02D7-45EA-BA09-EEEC69FE6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9AFD9-BC3B-4AB1-918D-5B950444F8FC}"/>
              </a:ext>
            </a:extLst>
          </p:cNvPr>
          <p:cNvSpPr>
            <a:spLocks noGrp="1"/>
          </p:cNvSpPr>
          <p:nvPr>
            <p:ph type="sldNum" sz="quarter" idx="12"/>
          </p:nvPr>
        </p:nvSpPr>
        <p:spPr/>
        <p:txBody>
          <a:bodyPr/>
          <a:lstStyle/>
          <a:p>
            <a:fld id="{1A8B67AC-091A-4D29-AD7C-49C504FDFC5F}" type="slidenum">
              <a:rPr lang="en-US" smtClean="0"/>
              <a:t>‹#›</a:t>
            </a:fld>
            <a:endParaRPr lang="en-US"/>
          </a:p>
        </p:txBody>
      </p:sp>
    </p:spTree>
    <p:extLst>
      <p:ext uri="{BB962C8B-B14F-4D97-AF65-F5344CB8AC3E}">
        <p14:creationId xmlns:p14="http://schemas.microsoft.com/office/powerpoint/2010/main" val="8608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4E631-57F8-446E-AF88-0725AAFA5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2CC94-CAF0-4218-B0A5-AC5BC472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64861-9C72-4E30-B5B9-E5E0C6AEB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65A2B-180C-43F2-BE10-561A0E6892CE}" type="datetimeFigureOut">
              <a:rPr lang="en-US" smtClean="0"/>
              <a:t>10/20/2017</a:t>
            </a:fld>
            <a:endParaRPr lang="en-US"/>
          </a:p>
        </p:txBody>
      </p:sp>
      <p:sp>
        <p:nvSpPr>
          <p:cNvPr id="5" name="Footer Placeholder 4">
            <a:extLst>
              <a:ext uri="{FF2B5EF4-FFF2-40B4-BE49-F238E27FC236}">
                <a16:creationId xmlns:a16="http://schemas.microsoft.com/office/drawing/2014/main" id="{5D913B91-6AC8-439C-A5CC-BD99E1A9E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2681A-99FC-436B-8015-5309455D0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B67AC-091A-4D29-AD7C-49C504FDFC5F}" type="slidenum">
              <a:rPr lang="en-US" smtClean="0"/>
              <a:t>‹#›</a:t>
            </a:fld>
            <a:endParaRPr lang="en-US"/>
          </a:p>
        </p:txBody>
      </p:sp>
    </p:spTree>
    <p:extLst>
      <p:ext uri="{BB962C8B-B14F-4D97-AF65-F5344CB8AC3E}">
        <p14:creationId xmlns:p14="http://schemas.microsoft.com/office/powerpoint/2010/main" val="1717664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cccoer-advisory@googlegroups.co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cccoer-advisory@googlegroups.co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imls.gov/sites/default/files/grants/lg-72-17-0132-17/proposals/lg-72-17-0132-17-full-proposal-documents.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archive.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accbooks.com/site_freeetextbooks.asp" TargetMode="External"/><Relationship Id="rId2" Type="http://schemas.openxmlformats.org/officeDocument/2006/relationships/hyperlink" Target="https://www.oerconsortium.org/tag/eboo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urses.lumenlearning.com/developmentalreading/" TargetMode="External"/><Relationship Id="rId2" Type="http://schemas.openxmlformats.org/officeDocument/2006/relationships/hyperlink" Target="https://openoregon.pressbooks.pub/wrd/" TargetMode="External"/><Relationship Id="rId1" Type="http://schemas.openxmlformats.org/officeDocument/2006/relationships/slideLayout" Target="../slideLayouts/slideLayout2.xml"/><Relationship Id="rId6" Type="http://schemas.openxmlformats.org/officeDocument/2006/relationships/hyperlink" Target="http://bit.ly/2oumRrX" TargetMode="External"/><Relationship Id="rId5" Type="http://schemas.openxmlformats.org/officeDocument/2006/relationships/hyperlink" Target="https://www.oercommons.org/courses/reading-writing-for-learning-course-materials" TargetMode="External"/><Relationship Id="rId4" Type="http://schemas.openxmlformats.org/officeDocument/2006/relationships/hyperlink" Target="https://docs.google.com/document/d/1IHdnABVmH54RvH9H7666D-Oo8suwrw5SfJPN9xCs5Us/edit?usp=sharin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novaonline.nvcc.edu/eli/lbr105/unit4/mlabook.htm" TargetMode="External"/><Relationship Id="rId3" Type="http://schemas.openxmlformats.org/officeDocument/2006/relationships/hyperlink" Target="https://youtu.be/RgwEgjEGGcA" TargetMode="External"/><Relationship Id="rId7" Type="http://schemas.openxmlformats.org/officeDocument/2006/relationships/hyperlink" Target="https://novaonline.nvcc.edu/eli/lbr105/unit3/mlaweb.htm" TargetMode="External"/><Relationship Id="rId2" Type="http://schemas.openxmlformats.org/officeDocument/2006/relationships/hyperlink" Target="https://novaonline.nvcc.edu/library/lbr105/lbr105coursepacket.pdf" TargetMode="External"/><Relationship Id="rId1" Type="http://schemas.openxmlformats.org/officeDocument/2006/relationships/slideLayout" Target="../slideLayouts/slideLayout2.xml"/><Relationship Id="rId6" Type="http://schemas.openxmlformats.org/officeDocument/2006/relationships/hyperlink" Target="https://novaonline.nvcc.edu/library/LBR105/InfoTimelineActivity/quiz.html" TargetMode="External"/><Relationship Id="rId5" Type="http://schemas.openxmlformats.org/officeDocument/2006/relationships/hyperlink" Target="https://prezi.com/rnl9xj_um4kd/lbr-105-definitions/" TargetMode="External"/><Relationship Id="rId4" Type="http://schemas.openxmlformats.org/officeDocument/2006/relationships/hyperlink" Target="https://youtu.be/KwVdyCTus1s" TargetMode="External"/><Relationship Id="rId9" Type="http://schemas.openxmlformats.org/officeDocument/2006/relationships/hyperlink" Target="https://novaonline.nvcc.edu/eli/lbr105/unit5/mlamag.ht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learner.org/resources/series108.html" TargetMode="External"/><Relationship Id="rId2" Type="http://schemas.openxmlformats.org/officeDocument/2006/relationships/hyperlink" Target="https://milnepublishing.geneseo.edu/nursingcar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1F934D-2A61-4F9D-9C84-FE21C6E9E6D7}"/>
              </a:ext>
            </a:extLst>
          </p:cNvPr>
          <p:cNvPicPr>
            <a:picLocks noChangeAspect="1"/>
          </p:cNvPicPr>
          <p:nvPr/>
        </p:nvPicPr>
        <p:blipFill>
          <a:blip r:embed="rId3"/>
          <a:stretch>
            <a:fillRect/>
          </a:stretch>
        </p:blipFill>
        <p:spPr>
          <a:xfrm>
            <a:off x="0" y="0"/>
            <a:ext cx="12192000" cy="6866965"/>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897" y="1701800"/>
            <a:ext cx="10157354" cy="3556000"/>
          </a:xfrm>
        </p:spPr>
        <p:txBody>
          <a:bodyPr>
            <a:normAutofit/>
          </a:bodyPr>
          <a:lstStyle/>
          <a:p>
            <a:r>
              <a:rPr lang="en-US" dirty="0"/>
              <a:t>As more and more OER textbooks and materials were adopted, student retention and completions continued to increase.</a:t>
            </a:r>
          </a:p>
          <a:p>
            <a:r>
              <a:rPr lang="en-US" dirty="0"/>
              <a:t>Retention:</a:t>
            </a:r>
          </a:p>
          <a:p>
            <a:pPr lvl="2"/>
            <a:r>
              <a:rPr lang="en-US" dirty="0"/>
              <a:t>Fall/Spring 2008-09	67.4% (Pre-OER)</a:t>
            </a:r>
          </a:p>
          <a:p>
            <a:pPr lvl="2"/>
            <a:r>
              <a:rPr lang="en-US" dirty="0"/>
              <a:t>Fall/Spring 2009-10	75.2%</a:t>
            </a:r>
          </a:p>
          <a:p>
            <a:pPr lvl="2"/>
            <a:r>
              <a:rPr lang="en-US" dirty="0"/>
              <a:t>Fall/Spring 2013-14	80.3%</a:t>
            </a:r>
          </a:p>
          <a:p>
            <a:pPr lvl="2"/>
            <a:r>
              <a:rPr lang="en-US" dirty="0"/>
              <a:t>Fall/Spring 2014-15	83.4%</a:t>
            </a:r>
          </a:p>
          <a:p>
            <a:pPr lvl="2"/>
            <a:r>
              <a:rPr lang="en-US" dirty="0"/>
              <a:t>Spring 2016	86.7%</a:t>
            </a:r>
          </a:p>
        </p:txBody>
      </p:sp>
      <p:sp>
        <p:nvSpPr>
          <p:cNvPr id="6" name="Title 1"/>
          <p:cNvSpPr>
            <a:spLocks noGrp="1"/>
          </p:cNvSpPr>
          <p:nvPr>
            <p:ph type="title"/>
          </p:nvPr>
        </p:nvSpPr>
        <p:spPr>
          <a:xfrm>
            <a:off x="1118897" y="76200"/>
            <a:ext cx="10157354" cy="1397000"/>
          </a:xfrm>
        </p:spPr>
        <p:txBody>
          <a:bodyPr/>
          <a:lstStyle/>
          <a:p>
            <a:r>
              <a:rPr lang="en-US" b="1" dirty="0"/>
              <a:t>Open Education Resources (OER)</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97" y="-76200"/>
            <a:ext cx="10157354" cy="863600"/>
          </a:xfrm>
        </p:spPr>
        <p:txBody>
          <a:bodyPr/>
          <a:lstStyle/>
          <a:p>
            <a:r>
              <a:rPr lang="en-US" b="1" dirty="0"/>
              <a:t>Open Education Resources (OER)</a:t>
            </a:r>
          </a:p>
        </p:txBody>
      </p:sp>
      <p:pic>
        <p:nvPicPr>
          <p:cNvPr id="5" name="Picture 4"/>
          <p:cNvPicPr>
            <a:picLocks noChangeAspect="1"/>
          </p:cNvPicPr>
          <p:nvPr/>
        </p:nvPicPr>
        <p:blipFill>
          <a:blip r:embed="rId2"/>
          <a:stretch>
            <a:fillRect/>
          </a:stretch>
        </p:blipFill>
        <p:spPr>
          <a:xfrm>
            <a:off x="6709741" y="1600200"/>
            <a:ext cx="4867907" cy="3810000"/>
          </a:xfrm>
          <a:prstGeom prst="rect">
            <a:avLst/>
          </a:prstGeom>
        </p:spPr>
      </p:pic>
      <p:sp>
        <p:nvSpPr>
          <p:cNvPr id="7" name="Content Placeholder 2"/>
          <p:cNvSpPr>
            <a:spLocks noGrp="1"/>
          </p:cNvSpPr>
          <p:nvPr>
            <p:ph idx="1"/>
          </p:nvPr>
        </p:nvSpPr>
        <p:spPr>
          <a:xfrm>
            <a:off x="381000" y="762000"/>
            <a:ext cx="6248400" cy="5943600"/>
          </a:xfrm>
        </p:spPr>
        <p:txBody>
          <a:bodyPr>
            <a:noAutofit/>
          </a:bodyPr>
          <a:lstStyle/>
          <a:p>
            <a:pPr marL="342900" indent="-342900">
              <a:lnSpc>
                <a:spcPct val="107000"/>
              </a:lnSpc>
              <a:spcAft>
                <a:spcPts val="800"/>
              </a:spcAft>
            </a:pPr>
            <a:r>
              <a:rPr lang="en-US" dirty="0">
                <a:ea typeface="Calibri" panose="020F0502020204030204" pitchFamily="34" charset="0"/>
                <a:cs typeface="Times New Roman" panose="02020603050405020304" pitchFamily="18" charset="0"/>
              </a:rPr>
              <a:t>In 2011, we participated in a project with Lumen Learning called the Kaleidoscope project. The focus was on improving the success of at-risk students. </a:t>
            </a:r>
          </a:p>
          <a:p>
            <a:pPr marL="342900" indent="-342900">
              <a:lnSpc>
                <a:spcPct val="107000"/>
              </a:lnSpc>
              <a:spcAft>
                <a:spcPts val="800"/>
              </a:spcAft>
            </a:pPr>
            <a:r>
              <a:rPr lang="en-US" dirty="0"/>
              <a:t>Ten high-enrollment general education courses in biology, chemistry, math, reading, English, business and psychology were developed using OER.</a:t>
            </a:r>
          </a:p>
          <a:p>
            <a:pPr marL="342900" indent="-342900">
              <a:lnSpc>
                <a:spcPct val="107000"/>
              </a:lnSpc>
              <a:spcAft>
                <a:spcPts val="800"/>
              </a:spcAft>
            </a:pPr>
            <a:r>
              <a:rPr lang="en-US" dirty="0">
                <a:ea typeface="Calibri" panose="020F0502020204030204" pitchFamily="34" charset="0"/>
                <a:cs typeface="Times New Roman" panose="02020603050405020304" pitchFamily="18" charset="0"/>
              </a:rPr>
              <a:t>The project was chosen as a Campus Technology Innovator by Campus Technology magazine (2012).</a:t>
            </a:r>
          </a:p>
        </p:txBody>
      </p:sp>
    </p:spTree>
    <p:extLst>
      <p:ext uri="{BB962C8B-B14F-4D97-AF65-F5344CB8AC3E}">
        <p14:creationId xmlns:p14="http://schemas.microsoft.com/office/powerpoint/2010/main" val="3255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897" y="1524000"/>
            <a:ext cx="10157354" cy="4191000"/>
          </a:xfrm>
        </p:spPr>
        <p:txBody>
          <a:bodyPr>
            <a:normAutofit/>
          </a:bodyPr>
          <a:lstStyle/>
          <a:p>
            <a:r>
              <a:rPr lang="en-US" dirty="0"/>
              <a:t>Around 2014, the OER initiative began to have problems with scaling and sustainability.</a:t>
            </a:r>
          </a:p>
          <a:p>
            <a:r>
              <a:rPr lang="en-US" dirty="0"/>
              <a:t>The OER materials were becoming dated and we were using more and more of them.</a:t>
            </a:r>
          </a:p>
        </p:txBody>
      </p:sp>
      <p:sp>
        <p:nvSpPr>
          <p:cNvPr id="6" name="Title 1"/>
          <p:cNvSpPr>
            <a:spLocks noGrp="1"/>
          </p:cNvSpPr>
          <p:nvPr>
            <p:ph type="title"/>
          </p:nvPr>
        </p:nvSpPr>
        <p:spPr>
          <a:xfrm>
            <a:off x="1118897" y="228600"/>
            <a:ext cx="10157354" cy="863600"/>
          </a:xfrm>
        </p:spPr>
        <p:txBody>
          <a:bodyPr/>
          <a:lstStyle/>
          <a:p>
            <a:r>
              <a:rPr lang="en-US" b="1" dirty="0"/>
              <a:t>Open Education Resources (OER)</a:t>
            </a:r>
          </a:p>
        </p:txBody>
      </p:sp>
    </p:spTree>
    <p:extLst>
      <p:ext uri="{BB962C8B-B14F-4D97-AF65-F5344CB8AC3E}">
        <p14:creationId xmlns:p14="http://schemas.microsoft.com/office/powerpoint/2010/main" val="23191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54216D-DEB1-488D-8CF0-3162C25BA3B2}"/>
              </a:ext>
            </a:extLst>
          </p:cNvPr>
          <p:cNvPicPr>
            <a:picLocks noChangeAspect="1"/>
          </p:cNvPicPr>
          <p:nvPr/>
        </p:nvPicPr>
        <p:blipFill>
          <a:blip r:embed="rId2"/>
          <a:stretch>
            <a:fillRect/>
          </a:stretch>
        </p:blipFill>
        <p:spPr>
          <a:xfrm>
            <a:off x="2095500" y="0"/>
            <a:ext cx="7216140" cy="6785326"/>
          </a:xfrm>
          <a:prstGeom prst="rect">
            <a:avLst/>
          </a:prstGeom>
        </p:spPr>
      </p:pic>
    </p:spTree>
    <p:extLst>
      <p:ext uri="{BB962C8B-B14F-4D97-AF65-F5344CB8AC3E}">
        <p14:creationId xmlns:p14="http://schemas.microsoft.com/office/powerpoint/2010/main" val="35114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22034-F079-48E9-A2F0-1F135106995B}"/>
              </a:ext>
            </a:extLst>
          </p:cNvPr>
          <p:cNvPicPr>
            <a:picLocks noChangeAspect="1"/>
          </p:cNvPicPr>
          <p:nvPr/>
        </p:nvPicPr>
        <p:blipFill>
          <a:blip r:embed="rId2"/>
          <a:stretch>
            <a:fillRect/>
          </a:stretch>
        </p:blipFill>
        <p:spPr>
          <a:xfrm>
            <a:off x="2499360" y="0"/>
            <a:ext cx="6567074" cy="6736080"/>
          </a:xfrm>
          <a:prstGeom prst="rect">
            <a:avLst/>
          </a:prstGeom>
        </p:spPr>
      </p:pic>
    </p:spTree>
    <p:extLst>
      <p:ext uri="{BB962C8B-B14F-4D97-AF65-F5344CB8AC3E}">
        <p14:creationId xmlns:p14="http://schemas.microsoft.com/office/powerpoint/2010/main" val="40242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383965-7D3E-4426-9D19-BF4777BECB8C}"/>
              </a:ext>
            </a:extLst>
          </p:cNvPr>
          <p:cNvPicPr>
            <a:picLocks noChangeAspect="1"/>
          </p:cNvPicPr>
          <p:nvPr/>
        </p:nvPicPr>
        <p:blipFill>
          <a:blip r:embed="rId2"/>
          <a:stretch>
            <a:fillRect/>
          </a:stretch>
        </p:blipFill>
        <p:spPr>
          <a:xfrm>
            <a:off x="3229370" y="0"/>
            <a:ext cx="5733259" cy="6858000"/>
          </a:xfrm>
          <a:prstGeom prst="rect">
            <a:avLst/>
          </a:prstGeom>
        </p:spPr>
      </p:pic>
    </p:spTree>
    <p:extLst>
      <p:ext uri="{BB962C8B-B14F-4D97-AF65-F5344CB8AC3E}">
        <p14:creationId xmlns:p14="http://schemas.microsoft.com/office/powerpoint/2010/main" val="142537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897" y="1524000"/>
            <a:ext cx="10157354" cy="4191000"/>
          </a:xfrm>
        </p:spPr>
        <p:txBody>
          <a:bodyPr>
            <a:normAutofit/>
          </a:bodyPr>
          <a:lstStyle/>
          <a:p>
            <a:r>
              <a:rPr lang="en-US" dirty="0"/>
              <a:t>Lumen Learning provided the solution. The OER materials were moved into the Lumen Learning Candela Library providing the students with many more options to access the materials.</a:t>
            </a:r>
          </a:p>
          <a:p>
            <a:r>
              <a:rPr lang="en-US" dirty="0"/>
              <a:t>With the additional resources of Lumen Learning, keeping the OER materials up to date will be much more achievable.</a:t>
            </a:r>
            <a:endParaRPr lang="en-US" sz="2000" dirty="0"/>
          </a:p>
        </p:txBody>
      </p:sp>
      <p:sp>
        <p:nvSpPr>
          <p:cNvPr id="6" name="Title 1"/>
          <p:cNvSpPr>
            <a:spLocks noGrp="1"/>
          </p:cNvSpPr>
          <p:nvPr>
            <p:ph type="title"/>
          </p:nvPr>
        </p:nvSpPr>
        <p:spPr>
          <a:xfrm>
            <a:off x="1118897" y="228600"/>
            <a:ext cx="10157354" cy="863600"/>
          </a:xfrm>
        </p:spPr>
        <p:txBody>
          <a:bodyPr/>
          <a:lstStyle/>
          <a:p>
            <a:r>
              <a:rPr lang="en-US" b="1" dirty="0"/>
              <a:t>Open Education Resources (OER)</a:t>
            </a:r>
          </a:p>
        </p:txBody>
      </p:sp>
    </p:spTree>
    <p:extLst>
      <p:ext uri="{BB962C8B-B14F-4D97-AF65-F5344CB8AC3E}">
        <p14:creationId xmlns:p14="http://schemas.microsoft.com/office/powerpoint/2010/main" val="71098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18897" y="228600"/>
            <a:ext cx="10157354" cy="863600"/>
          </a:xfrm>
        </p:spPr>
        <p:txBody>
          <a:bodyPr/>
          <a:lstStyle/>
          <a:p>
            <a:r>
              <a:rPr lang="en-US" b="1" dirty="0"/>
              <a:t>Open Education Resources (OER)</a:t>
            </a:r>
          </a:p>
        </p:txBody>
      </p:sp>
      <p:pic>
        <p:nvPicPr>
          <p:cNvPr id="5" name="Picture 4">
            <a:extLst>
              <a:ext uri="{FF2B5EF4-FFF2-40B4-BE49-F238E27FC236}">
                <a16:creationId xmlns:a16="http://schemas.microsoft.com/office/drawing/2014/main" id="{A39FB7BC-D95C-45E2-B25F-6E2315440EC6}"/>
              </a:ext>
            </a:extLst>
          </p:cNvPr>
          <p:cNvPicPr>
            <a:picLocks noChangeAspect="1"/>
          </p:cNvPicPr>
          <p:nvPr/>
        </p:nvPicPr>
        <p:blipFill>
          <a:blip r:embed="rId2"/>
          <a:stretch>
            <a:fillRect/>
          </a:stretch>
        </p:blipFill>
        <p:spPr>
          <a:xfrm>
            <a:off x="920777" y="1567814"/>
            <a:ext cx="9904558" cy="3781425"/>
          </a:xfrm>
          <a:prstGeom prst="rect">
            <a:avLst/>
          </a:prstGeom>
        </p:spPr>
      </p:pic>
    </p:spTree>
    <p:extLst>
      <p:ext uri="{BB962C8B-B14F-4D97-AF65-F5344CB8AC3E}">
        <p14:creationId xmlns:p14="http://schemas.microsoft.com/office/powerpoint/2010/main" val="29864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18897" y="228600"/>
            <a:ext cx="10157354" cy="863600"/>
          </a:xfrm>
        </p:spPr>
        <p:txBody>
          <a:bodyPr/>
          <a:lstStyle/>
          <a:p>
            <a:r>
              <a:rPr lang="en-US" b="1" dirty="0"/>
              <a:t>Open Education Resources (OER)</a:t>
            </a:r>
          </a:p>
        </p:txBody>
      </p:sp>
      <p:pic>
        <p:nvPicPr>
          <p:cNvPr id="5" name="Picture 4">
            <a:extLst>
              <a:ext uri="{FF2B5EF4-FFF2-40B4-BE49-F238E27FC236}">
                <a16:creationId xmlns:a16="http://schemas.microsoft.com/office/drawing/2014/main" id="{6A4B2C7C-32F5-49A5-A619-47556664A5BC}"/>
              </a:ext>
            </a:extLst>
          </p:cNvPr>
          <p:cNvPicPr>
            <a:picLocks noChangeAspect="1"/>
          </p:cNvPicPr>
          <p:nvPr/>
        </p:nvPicPr>
        <p:blipFill>
          <a:blip r:embed="rId2"/>
          <a:stretch>
            <a:fillRect/>
          </a:stretch>
        </p:blipFill>
        <p:spPr>
          <a:xfrm>
            <a:off x="1118897" y="1092200"/>
            <a:ext cx="9363075" cy="4676775"/>
          </a:xfrm>
          <a:prstGeom prst="rect">
            <a:avLst/>
          </a:prstGeom>
        </p:spPr>
      </p:pic>
    </p:spTree>
    <p:extLst>
      <p:ext uri="{BB962C8B-B14F-4D97-AF65-F5344CB8AC3E}">
        <p14:creationId xmlns:p14="http://schemas.microsoft.com/office/powerpoint/2010/main" val="39701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897" y="1447800"/>
            <a:ext cx="10157354" cy="4267200"/>
          </a:xfrm>
        </p:spPr>
        <p:txBody>
          <a:bodyPr>
            <a:normAutofit/>
          </a:bodyPr>
          <a:lstStyle/>
          <a:p>
            <a:r>
              <a:rPr lang="en-US" dirty="0"/>
              <a:t>What does the future look like?</a:t>
            </a:r>
          </a:p>
          <a:p>
            <a:r>
              <a:rPr lang="en-US" dirty="0"/>
              <a:t>We are working with Lumen Learning in the development of what we consider to be our next generation of OER – combining OER and digital learning (DL) using a digital courseware system Lumen calls “Waymaker.”</a:t>
            </a:r>
          </a:p>
          <a:p>
            <a:r>
              <a:rPr lang="en-US" dirty="0"/>
              <a:t>By partnering with Lumen Learning using Waymaker we gain expertise in content customization, curriculum alignment, assessment design, and delivery associated with building, editing, and adapting our pre-existing materials for our programs.</a:t>
            </a:r>
          </a:p>
        </p:txBody>
      </p:sp>
      <p:sp>
        <p:nvSpPr>
          <p:cNvPr id="5" name="Title 1"/>
          <p:cNvSpPr>
            <a:spLocks noGrp="1"/>
          </p:cNvSpPr>
          <p:nvPr>
            <p:ph type="title"/>
          </p:nvPr>
        </p:nvSpPr>
        <p:spPr>
          <a:xfrm>
            <a:off x="1118897" y="152400"/>
            <a:ext cx="10157354" cy="1168400"/>
          </a:xfrm>
        </p:spPr>
        <p:txBody>
          <a:bodyPr>
            <a:normAutofit fontScale="90000"/>
          </a:bodyPr>
          <a:lstStyle/>
          <a:p>
            <a:r>
              <a:rPr lang="en-US" b="1" dirty="0"/>
              <a:t>Digital Learning (DL)/Open Education Resources (OER)</a:t>
            </a:r>
          </a:p>
        </p:txBody>
      </p:sp>
    </p:spTree>
    <p:extLst>
      <p:ext uri="{BB962C8B-B14F-4D97-AF65-F5344CB8AC3E}">
        <p14:creationId xmlns:p14="http://schemas.microsoft.com/office/powerpoint/2010/main" val="166696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0CD79-6679-4CA3-8FCB-153224FEB1FF}"/>
              </a:ext>
            </a:extLst>
          </p:cNvPr>
          <p:cNvPicPr>
            <a:picLocks noChangeAspect="1"/>
          </p:cNvPicPr>
          <p:nvPr/>
        </p:nvPicPr>
        <p:blipFill>
          <a:blip r:embed="rId2"/>
          <a:stretch>
            <a:fillRect/>
          </a:stretch>
        </p:blipFill>
        <p:spPr>
          <a:xfrm>
            <a:off x="96054" y="0"/>
            <a:ext cx="11952514" cy="6858000"/>
          </a:xfrm>
          <a:prstGeom prst="rect">
            <a:avLst/>
          </a:prstGeom>
        </p:spPr>
      </p:pic>
    </p:spTree>
    <p:extLst>
      <p:ext uri="{BB962C8B-B14F-4D97-AF65-F5344CB8AC3E}">
        <p14:creationId xmlns:p14="http://schemas.microsoft.com/office/powerpoint/2010/main" val="338108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046" y="1522059"/>
            <a:ext cx="10157354" cy="5335941"/>
          </a:xfrm>
        </p:spPr>
        <p:txBody>
          <a:bodyPr>
            <a:normAutofit/>
          </a:bodyPr>
          <a:lstStyle/>
          <a:p>
            <a:r>
              <a:rPr lang="en-US" dirty="0"/>
              <a:t>By the end of this year, we will have 3 more OER textbooks. </a:t>
            </a:r>
          </a:p>
          <a:p>
            <a:r>
              <a:rPr lang="en-US" dirty="0"/>
              <a:t>This will make 6 of our 8 programs in Business Administration 100% OER.</a:t>
            </a:r>
          </a:p>
          <a:p>
            <a:r>
              <a:rPr lang="en-US" dirty="0"/>
              <a:t>The majority of our courses</a:t>
            </a:r>
            <a:br>
              <a:rPr lang="en-US" dirty="0"/>
            </a:br>
            <a:r>
              <a:rPr lang="en-US" dirty="0"/>
              <a:t>will be moved into </a:t>
            </a:r>
            <a:br>
              <a:rPr lang="en-US" dirty="0"/>
            </a:br>
            <a:r>
              <a:rPr lang="en-US" dirty="0"/>
              <a:t>Waymaker this year.</a:t>
            </a:r>
          </a:p>
          <a:p>
            <a:r>
              <a:rPr lang="en-US" dirty="0"/>
              <a:t>Much is yet to be explored </a:t>
            </a:r>
            <a:br>
              <a:rPr lang="en-US" dirty="0"/>
            </a:br>
            <a:r>
              <a:rPr lang="en-US" dirty="0"/>
              <a:t>using DL/OER.</a:t>
            </a:r>
          </a:p>
        </p:txBody>
      </p:sp>
      <p:pic>
        <p:nvPicPr>
          <p:cNvPr id="1026" name="Picture 2"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2870816"/>
            <a:ext cx="5845727" cy="345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118897" y="152400"/>
            <a:ext cx="10157354" cy="990600"/>
          </a:xfrm>
        </p:spPr>
        <p:txBody>
          <a:bodyPr>
            <a:normAutofit/>
          </a:bodyPr>
          <a:lstStyle/>
          <a:p>
            <a:r>
              <a:rPr lang="en-US" b="1" dirty="0"/>
              <a:t>DL/OER</a:t>
            </a:r>
          </a:p>
        </p:txBody>
      </p:sp>
    </p:spTree>
    <p:extLst>
      <p:ext uri="{BB962C8B-B14F-4D97-AF65-F5344CB8AC3E}">
        <p14:creationId xmlns:p14="http://schemas.microsoft.com/office/powerpoint/2010/main" val="10521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0581C9-62D7-4BE9-9E1B-4AA2211E8C22}"/>
              </a:ext>
            </a:extLst>
          </p:cNvPr>
          <p:cNvSpPr txBox="1"/>
          <p:nvPr/>
        </p:nvSpPr>
        <p:spPr>
          <a:xfrm>
            <a:off x="3108960" y="2026920"/>
            <a:ext cx="5247334" cy="1569660"/>
          </a:xfrm>
          <a:prstGeom prst="rect">
            <a:avLst/>
          </a:prstGeom>
          <a:noFill/>
        </p:spPr>
        <p:txBody>
          <a:bodyPr wrap="none" rtlCol="0">
            <a:spAutoFit/>
          </a:bodyPr>
          <a:lstStyle/>
          <a:p>
            <a:r>
              <a:rPr lang="en-US" sz="9600" dirty="0"/>
              <a:t>Resources</a:t>
            </a:r>
          </a:p>
        </p:txBody>
      </p:sp>
    </p:spTree>
    <p:extLst>
      <p:ext uri="{BB962C8B-B14F-4D97-AF65-F5344CB8AC3E}">
        <p14:creationId xmlns:p14="http://schemas.microsoft.com/office/powerpoint/2010/main" val="41174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D89814-6062-4961-BF65-0D6EF6D09D21}"/>
              </a:ext>
            </a:extLst>
          </p:cNvPr>
          <p:cNvPicPr>
            <a:picLocks noChangeAspect="1"/>
          </p:cNvPicPr>
          <p:nvPr/>
        </p:nvPicPr>
        <p:blipFill>
          <a:blip r:embed="rId2"/>
          <a:stretch>
            <a:fillRect/>
          </a:stretch>
        </p:blipFill>
        <p:spPr>
          <a:xfrm>
            <a:off x="1280888" y="0"/>
            <a:ext cx="7222303" cy="6858000"/>
          </a:xfrm>
          <a:prstGeom prst="rect">
            <a:avLst/>
          </a:prstGeom>
        </p:spPr>
      </p:pic>
    </p:spTree>
    <p:extLst>
      <p:ext uri="{BB962C8B-B14F-4D97-AF65-F5344CB8AC3E}">
        <p14:creationId xmlns:p14="http://schemas.microsoft.com/office/powerpoint/2010/main" val="3742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36E21-2492-40A8-A208-AC86F2CC5B14}"/>
              </a:ext>
            </a:extLst>
          </p:cNvPr>
          <p:cNvPicPr>
            <a:picLocks noChangeAspect="1"/>
          </p:cNvPicPr>
          <p:nvPr/>
        </p:nvPicPr>
        <p:blipFill>
          <a:blip r:embed="rId2"/>
          <a:stretch>
            <a:fillRect/>
          </a:stretch>
        </p:blipFill>
        <p:spPr>
          <a:xfrm>
            <a:off x="1808770" y="0"/>
            <a:ext cx="8574459" cy="6858000"/>
          </a:xfrm>
          <a:prstGeom prst="rect">
            <a:avLst/>
          </a:prstGeom>
        </p:spPr>
      </p:pic>
      <p:sp>
        <p:nvSpPr>
          <p:cNvPr id="12" name="Rectangle 11">
            <a:extLst>
              <a:ext uri="{FF2B5EF4-FFF2-40B4-BE49-F238E27FC236}">
                <a16:creationId xmlns:a16="http://schemas.microsoft.com/office/drawing/2014/main" id="{353FD192-0AE5-47B7-B901-35C873A0F70F}"/>
              </a:ext>
            </a:extLst>
          </p:cNvPr>
          <p:cNvSpPr/>
          <p:nvPr/>
        </p:nvSpPr>
        <p:spPr>
          <a:xfrm>
            <a:off x="547235" y="303014"/>
            <a:ext cx="2319289" cy="369332"/>
          </a:xfrm>
          <a:prstGeom prst="rect">
            <a:avLst/>
          </a:prstGeom>
        </p:spPr>
        <p:txBody>
          <a:bodyPr wrap="none">
            <a:spAutoFit/>
          </a:bodyPr>
          <a:lstStyle/>
          <a:p>
            <a:r>
              <a:rPr lang="en-US" dirty="0"/>
              <a:t>https://opentextbc.ca/</a:t>
            </a:r>
          </a:p>
        </p:txBody>
      </p:sp>
    </p:spTree>
    <p:extLst>
      <p:ext uri="{BB962C8B-B14F-4D97-AF65-F5344CB8AC3E}">
        <p14:creationId xmlns:p14="http://schemas.microsoft.com/office/powerpoint/2010/main" val="7771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FEDAF7-D751-4BC1-B08C-002F9D06923D}"/>
              </a:ext>
            </a:extLst>
          </p:cNvPr>
          <p:cNvPicPr>
            <a:picLocks noChangeAspect="1"/>
          </p:cNvPicPr>
          <p:nvPr/>
        </p:nvPicPr>
        <p:blipFill>
          <a:blip r:embed="rId2"/>
          <a:stretch>
            <a:fillRect/>
          </a:stretch>
        </p:blipFill>
        <p:spPr>
          <a:xfrm>
            <a:off x="1357312" y="71437"/>
            <a:ext cx="9477375" cy="6715125"/>
          </a:xfrm>
          <a:prstGeom prst="rect">
            <a:avLst/>
          </a:prstGeom>
        </p:spPr>
      </p:pic>
    </p:spTree>
    <p:extLst>
      <p:ext uri="{BB962C8B-B14F-4D97-AF65-F5344CB8AC3E}">
        <p14:creationId xmlns:p14="http://schemas.microsoft.com/office/powerpoint/2010/main" val="28195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14D474-6D8D-4A99-BDC6-0B26D415BDD2}"/>
              </a:ext>
            </a:extLst>
          </p:cNvPr>
          <p:cNvPicPr>
            <a:picLocks noChangeAspect="1"/>
          </p:cNvPicPr>
          <p:nvPr/>
        </p:nvPicPr>
        <p:blipFill>
          <a:blip r:embed="rId2"/>
          <a:stretch>
            <a:fillRect/>
          </a:stretch>
        </p:blipFill>
        <p:spPr>
          <a:xfrm>
            <a:off x="2519362" y="585787"/>
            <a:ext cx="7153275" cy="5686425"/>
          </a:xfrm>
          <a:prstGeom prst="rect">
            <a:avLst/>
          </a:prstGeom>
        </p:spPr>
      </p:pic>
      <p:sp>
        <p:nvSpPr>
          <p:cNvPr id="3" name="Rectangle 2">
            <a:extLst>
              <a:ext uri="{FF2B5EF4-FFF2-40B4-BE49-F238E27FC236}">
                <a16:creationId xmlns:a16="http://schemas.microsoft.com/office/drawing/2014/main" id="{492F754A-5B2B-4055-BBBA-6A2396B03547}"/>
              </a:ext>
            </a:extLst>
          </p:cNvPr>
          <p:cNvSpPr/>
          <p:nvPr/>
        </p:nvSpPr>
        <p:spPr>
          <a:xfrm>
            <a:off x="414042" y="216455"/>
            <a:ext cx="4210640" cy="369332"/>
          </a:xfrm>
          <a:prstGeom prst="rect">
            <a:avLst/>
          </a:prstGeom>
        </p:spPr>
        <p:txBody>
          <a:bodyPr wrap="none">
            <a:spAutoFit/>
          </a:bodyPr>
          <a:lstStyle/>
          <a:p>
            <a:r>
              <a:rPr lang="en-US" dirty="0"/>
              <a:t>https://www.merlot.org/merlot/index.htm</a:t>
            </a:r>
          </a:p>
        </p:txBody>
      </p:sp>
    </p:spTree>
    <p:extLst>
      <p:ext uri="{BB962C8B-B14F-4D97-AF65-F5344CB8AC3E}">
        <p14:creationId xmlns:p14="http://schemas.microsoft.com/office/powerpoint/2010/main" val="8235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858630-3520-4D13-96FA-AE930F55E270}"/>
              </a:ext>
            </a:extLst>
          </p:cNvPr>
          <p:cNvPicPr>
            <a:picLocks noChangeAspect="1"/>
          </p:cNvPicPr>
          <p:nvPr/>
        </p:nvPicPr>
        <p:blipFill>
          <a:blip r:embed="rId2"/>
          <a:stretch>
            <a:fillRect/>
          </a:stretch>
        </p:blipFill>
        <p:spPr>
          <a:xfrm>
            <a:off x="842961" y="1371600"/>
            <a:ext cx="10506075" cy="4114800"/>
          </a:xfrm>
          <a:prstGeom prst="rect">
            <a:avLst/>
          </a:prstGeom>
        </p:spPr>
      </p:pic>
      <p:sp>
        <p:nvSpPr>
          <p:cNvPr id="3" name="Rectangle 2">
            <a:extLst>
              <a:ext uri="{FF2B5EF4-FFF2-40B4-BE49-F238E27FC236}">
                <a16:creationId xmlns:a16="http://schemas.microsoft.com/office/drawing/2014/main" id="{87DCE0B6-4C00-4DB8-AF66-B9ADF7E2940E}"/>
              </a:ext>
            </a:extLst>
          </p:cNvPr>
          <p:cNvSpPr/>
          <p:nvPr/>
        </p:nvSpPr>
        <p:spPr>
          <a:xfrm>
            <a:off x="161809" y="424934"/>
            <a:ext cx="3090141" cy="369332"/>
          </a:xfrm>
          <a:prstGeom prst="rect">
            <a:avLst/>
          </a:prstGeom>
        </p:spPr>
        <p:txBody>
          <a:bodyPr wrap="none">
            <a:spAutoFit/>
          </a:bodyPr>
          <a:lstStyle/>
          <a:p>
            <a:r>
              <a:rPr lang="en-US" dirty="0"/>
              <a:t>https://www.saylor.org/books/</a:t>
            </a:r>
          </a:p>
        </p:txBody>
      </p:sp>
    </p:spTree>
    <p:extLst>
      <p:ext uri="{BB962C8B-B14F-4D97-AF65-F5344CB8AC3E}">
        <p14:creationId xmlns:p14="http://schemas.microsoft.com/office/powerpoint/2010/main" val="336345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C064D-ED06-49C7-8F77-FF1801420711}"/>
              </a:ext>
            </a:extLst>
          </p:cNvPr>
          <p:cNvPicPr>
            <a:picLocks noChangeAspect="1"/>
          </p:cNvPicPr>
          <p:nvPr/>
        </p:nvPicPr>
        <p:blipFill>
          <a:blip r:embed="rId2"/>
          <a:stretch>
            <a:fillRect/>
          </a:stretch>
        </p:blipFill>
        <p:spPr>
          <a:xfrm>
            <a:off x="1430190" y="0"/>
            <a:ext cx="9331620" cy="6858000"/>
          </a:xfrm>
          <a:prstGeom prst="rect">
            <a:avLst/>
          </a:prstGeom>
        </p:spPr>
      </p:pic>
    </p:spTree>
    <p:extLst>
      <p:ext uri="{BB962C8B-B14F-4D97-AF65-F5344CB8AC3E}">
        <p14:creationId xmlns:p14="http://schemas.microsoft.com/office/powerpoint/2010/main" val="27278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E1BE11-53BD-4B3A-A6A9-3EE813076A4E}"/>
              </a:ext>
            </a:extLst>
          </p:cNvPr>
          <p:cNvPicPr>
            <a:picLocks noChangeAspect="1"/>
          </p:cNvPicPr>
          <p:nvPr/>
        </p:nvPicPr>
        <p:blipFill>
          <a:blip r:embed="rId2"/>
          <a:stretch>
            <a:fillRect/>
          </a:stretch>
        </p:blipFill>
        <p:spPr>
          <a:xfrm>
            <a:off x="3093719" y="409915"/>
            <a:ext cx="5296753" cy="6051845"/>
          </a:xfrm>
          <a:prstGeom prst="rect">
            <a:avLst/>
          </a:prstGeom>
        </p:spPr>
      </p:pic>
      <p:sp>
        <p:nvSpPr>
          <p:cNvPr id="4" name="Rectangle 3">
            <a:extLst>
              <a:ext uri="{FF2B5EF4-FFF2-40B4-BE49-F238E27FC236}">
                <a16:creationId xmlns:a16="http://schemas.microsoft.com/office/drawing/2014/main" id="{AA3CBA4D-1C0E-4B09-B829-B2683FB8361E}"/>
              </a:ext>
            </a:extLst>
          </p:cNvPr>
          <p:cNvSpPr/>
          <p:nvPr/>
        </p:nvSpPr>
        <p:spPr>
          <a:xfrm>
            <a:off x="293898" y="147637"/>
            <a:ext cx="4106124" cy="369332"/>
          </a:xfrm>
          <a:prstGeom prst="rect">
            <a:avLst/>
          </a:prstGeom>
        </p:spPr>
        <p:txBody>
          <a:bodyPr wrap="none">
            <a:spAutoFit/>
          </a:bodyPr>
          <a:lstStyle/>
          <a:p>
            <a:r>
              <a:rPr lang="en-US" dirty="0"/>
              <a:t>http://lumenlearning.com/what/candela/</a:t>
            </a:r>
          </a:p>
        </p:txBody>
      </p:sp>
    </p:spTree>
    <p:extLst>
      <p:ext uri="{BB962C8B-B14F-4D97-AF65-F5344CB8AC3E}">
        <p14:creationId xmlns:p14="http://schemas.microsoft.com/office/powerpoint/2010/main" val="226793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E24FEB-DDC1-4411-A884-A8B8EE482B4D}"/>
              </a:ext>
            </a:extLst>
          </p:cNvPr>
          <p:cNvPicPr>
            <a:picLocks noChangeAspect="1"/>
          </p:cNvPicPr>
          <p:nvPr/>
        </p:nvPicPr>
        <p:blipFill>
          <a:blip r:embed="rId2"/>
          <a:stretch>
            <a:fillRect/>
          </a:stretch>
        </p:blipFill>
        <p:spPr>
          <a:xfrm>
            <a:off x="2909003" y="0"/>
            <a:ext cx="6373993" cy="6858000"/>
          </a:xfrm>
          <a:prstGeom prst="rect">
            <a:avLst/>
          </a:prstGeom>
        </p:spPr>
      </p:pic>
      <p:sp>
        <p:nvSpPr>
          <p:cNvPr id="10" name="Rectangle 9">
            <a:extLst>
              <a:ext uri="{FF2B5EF4-FFF2-40B4-BE49-F238E27FC236}">
                <a16:creationId xmlns:a16="http://schemas.microsoft.com/office/drawing/2014/main" id="{586AE440-EC98-4BE7-8F9C-F5240937F8F3}"/>
              </a:ext>
            </a:extLst>
          </p:cNvPr>
          <p:cNvSpPr/>
          <p:nvPr/>
        </p:nvSpPr>
        <p:spPr>
          <a:xfrm>
            <a:off x="6629399" y="150614"/>
            <a:ext cx="4945072" cy="369332"/>
          </a:xfrm>
          <a:prstGeom prst="rect">
            <a:avLst/>
          </a:prstGeom>
        </p:spPr>
        <p:txBody>
          <a:bodyPr wrap="none">
            <a:spAutoFit/>
          </a:bodyPr>
          <a:lstStyle/>
          <a:p>
            <a:r>
              <a:rPr lang="en-US" dirty="0"/>
              <a:t>https://courses.lumenlearning.com/catalog/lumen</a:t>
            </a:r>
          </a:p>
        </p:txBody>
      </p:sp>
    </p:spTree>
    <p:extLst>
      <p:ext uri="{BB962C8B-B14F-4D97-AF65-F5344CB8AC3E}">
        <p14:creationId xmlns:p14="http://schemas.microsoft.com/office/powerpoint/2010/main" val="58527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95CF2C-C988-4EE2-931C-5F18AF3D50D5}"/>
              </a:ext>
            </a:extLst>
          </p:cNvPr>
          <p:cNvPicPr>
            <a:picLocks noChangeAspect="1"/>
          </p:cNvPicPr>
          <p:nvPr/>
        </p:nvPicPr>
        <p:blipFill>
          <a:blip r:embed="rId2"/>
          <a:stretch>
            <a:fillRect/>
          </a:stretch>
        </p:blipFill>
        <p:spPr>
          <a:xfrm>
            <a:off x="824750" y="0"/>
            <a:ext cx="10415588" cy="6858000"/>
          </a:xfrm>
          <a:prstGeom prst="rect">
            <a:avLst/>
          </a:prstGeom>
        </p:spPr>
      </p:pic>
    </p:spTree>
    <p:extLst>
      <p:ext uri="{BB962C8B-B14F-4D97-AF65-F5344CB8AC3E}">
        <p14:creationId xmlns:p14="http://schemas.microsoft.com/office/powerpoint/2010/main" val="2134198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BDB50-DD90-494B-8B5F-4CDD5F39879A}"/>
              </a:ext>
            </a:extLst>
          </p:cNvPr>
          <p:cNvPicPr>
            <a:picLocks noChangeAspect="1"/>
          </p:cNvPicPr>
          <p:nvPr/>
        </p:nvPicPr>
        <p:blipFill>
          <a:blip r:embed="rId2"/>
          <a:stretch>
            <a:fillRect/>
          </a:stretch>
        </p:blipFill>
        <p:spPr>
          <a:xfrm>
            <a:off x="2905125" y="396240"/>
            <a:ext cx="6059150" cy="5897880"/>
          </a:xfrm>
          <a:prstGeom prst="rect">
            <a:avLst/>
          </a:prstGeom>
        </p:spPr>
      </p:pic>
      <p:sp>
        <p:nvSpPr>
          <p:cNvPr id="3" name="Rectangle 2">
            <a:extLst>
              <a:ext uri="{FF2B5EF4-FFF2-40B4-BE49-F238E27FC236}">
                <a16:creationId xmlns:a16="http://schemas.microsoft.com/office/drawing/2014/main" id="{EBBD4500-6C8A-480F-818C-F8CFAB4EF136}"/>
              </a:ext>
            </a:extLst>
          </p:cNvPr>
          <p:cNvSpPr/>
          <p:nvPr/>
        </p:nvSpPr>
        <p:spPr>
          <a:xfrm>
            <a:off x="298093" y="396240"/>
            <a:ext cx="4341573" cy="369332"/>
          </a:xfrm>
          <a:prstGeom prst="rect">
            <a:avLst/>
          </a:prstGeom>
        </p:spPr>
        <p:txBody>
          <a:bodyPr wrap="none">
            <a:spAutoFit/>
          </a:bodyPr>
          <a:lstStyle/>
          <a:p>
            <a:r>
              <a:rPr lang="en-US" dirty="0"/>
              <a:t>http://lumenlearning.com/what/waymaker/</a:t>
            </a:r>
          </a:p>
        </p:txBody>
      </p:sp>
    </p:spTree>
    <p:extLst>
      <p:ext uri="{BB962C8B-B14F-4D97-AF65-F5344CB8AC3E}">
        <p14:creationId xmlns:p14="http://schemas.microsoft.com/office/powerpoint/2010/main" val="17421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4E63E-5BA6-4818-9832-D2FF304D0614}"/>
              </a:ext>
            </a:extLst>
          </p:cNvPr>
          <p:cNvSpPr/>
          <p:nvPr/>
        </p:nvSpPr>
        <p:spPr>
          <a:xfrm>
            <a:off x="104775" y="0"/>
            <a:ext cx="2217145" cy="369332"/>
          </a:xfrm>
          <a:prstGeom prst="rect">
            <a:avLst/>
          </a:prstGeom>
        </p:spPr>
        <p:txBody>
          <a:bodyPr wrap="none">
            <a:spAutoFit/>
          </a:bodyPr>
          <a:lstStyle/>
          <a:p>
            <a:r>
              <a:rPr lang="en-US" dirty="0"/>
              <a:t>https://openstax.org/</a:t>
            </a:r>
          </a:p>
        </p:txBody>
      </p:sp>
      <p:pic>
        <p:nvPicPr>
          <p:cNvPr id="3" name="Picture 2">
            <a:extLst>
              <a:ext uri="{FF2B5EF4-FFF2-40B4-BE49-F238E27FC236}">
                <a16:creationId xmlns:a16="http://schemas.microsoft.com/office/drawing/2014/main" id="{C08C2B8D-4114-4488-ACC1-C4B2D0C56028}"/>
              </a:ext>
            </a:extLst>
          </p:cNvPr>
          <p:cNvPicPr>
            <a:picLocks noChangeAspect="1"/>
          </p:cNvPicPr>
          <p:nvPr/>
        </p:nvPicPr>
        <p:blipFill>
          <a:blip r:embed="rId2"/>
          <a:stretch>
            <a:fillRect/>
          </a:stretch>
        </p:blipFill>
        <p:spPr>
          <a:xfrm>
            <a:off x="104775" y="438150"/>
            <a:ext cx="12087225" cy="6419850"/>
          </a:xfrm>
          <a:prstGeom prst="rect">
            <a:avLst/>
          </a:prstGeom>
        </p:spPr>
      </p:pic>
    </p:spTree>
    <p:extLst>
      <p:ext uri="{BB962C8B-B14F-4D97-AF65-F5344CB8AC3E}">
        <p14:creationId xmlns:p14="http://schemas.microsoft.com/office/powerpoint/2010/main" val="65776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B3DFE-7D50-4A56-914F-7802DE222692}"/>
              </a:ext>
            </a:extLst>
          </p:cNvPr>
          <p:cNvPicPr>
            <a:picLocks noChangeAspect="1"/>
          </p:cNvPicPr>
          <p:nvPr/>
        </p:nvPicPr>
        <p:blipFill>
          <a:blip r:embed="rId2"/>
          <a:stretch>
            <a:fillRect/>
          </a:stretch>
        </p:blipFill>
        <p:spPr>
          <a:xfrm>
            <a:off x="0" y="1214437"/>
            <a:ext cx="12192000" cy="4212405"/>
          </a:xfrm>
          <a:prstGeom prst="rect">
            <a:avLst/>
          </a:prstGeom>
        </p:spPr>
      </p:pic>
    </p:spTree>
    <p:extLst>
      <p:ext uri="{BB962C8B-B14F-4D97-AF65-F5344CB8AC3E}">
        <p14:creationId xmlns:p14="http://schemas.microsoft.com/office/powerpoint/2010/main" val="255358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87E48-83A0-4029-893E-72E34408FD86}"/>
              </a:ext>
            </a:extLst>
          </p:cNvPr>
          <p:cNvPicPr>
            <a:picLocks noChangeAspect="1"/>
          </p:cNvPicPr>
          <p:nvPr/>
        </p:nvPicPr>
        <p:blipFill>
          <a:blip r:embed="rId2"/>
          <a:stretch>
            <a:fillRect/>
          </a:stretch>
        </p:blipFill>
        <p:spPr>
          <a:xfrm>
            <a:off x="725804" y="-815340"/>
            <a:ext cx="10433871" cy="7673340"/>
          </a:xfrm>
          <a:prstGeom prst="rect">
            <a:avLst/>
          </a:prstGeom>
        </p:spPr>
      </p:pic>
    </p:spTree>
    <p:extLst>
      <p:ext uri="{BB962C8B-B14F-4D97-AF65-F5344CB8AC3E}">
        <p14:creationId xmlns:p14="http://schemas.microsoft.com/office/powerpoint/2010/main" val="366011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3724-A4D3-4BE8-96B6-BFCAD6E55200}"/>
              </a:ext>
            </a:extLst>
          </p:cNvPr>
          <p:cNvSpPr>
            <a:spLocks noGrp="1"/>
          </p:cNvSpPr>
          <p:nvPr>
            <p:ph type="ctrTitle"/>
          </p:nvPr>
        </p:nvSpPr>
        <p:spPr>
          <a:xfrm>
            <a:off x="1524000" y="456318"/>
            <a:ext cx="9144000" cy="2387600"/>
          </a:xfrm>
        </p:spPr>
        <p:txBody>
          <a:bodyPr>
            <a:normAutofit/>
          </a:bodyPr>
          <a:lstStyle/>
          <a:p>
            <a:r>
              <a:rPr lang="en-US" sz="4400" u="sng" dirty="0">
                <a:latin typeface="+mn-lt"/>
                <a:hlinkClick r:id="rId2"/>
              </a:rPr>
              <a:t>Become a student of OER</a:t>
            </a:r>
            <a:br>
              <a:rPr lang="en-US" sz="4400" dirty="0">
                <a:hlinkClick r:id="rId2"/>
              </a:rPr>
            </a:br>
            <a:br>
              <a:rPr lang="en-US" sz="4400" dirty="0">
                <a:hlinkClick r:id="rId2"/>
              </a:rPr>
            </a:br>
            <a:endParaRPr lang="en-US" sz="4400" dirty="0"/>
          </a:p>
        </p:txBody>
      </p:sp>
    </p:spTree>
    <p:extLst>
      <p:ext uri="{BB962C8B-B14F-4D97-AF65-F5344CB8AC3E}">
        <p14:creationId xmlns:p14="http://schemas.microsoft.com/office/powerpoint/2010/main" val="369729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7D6BFD-97F9-4978-83FF-7F0DE5A6ABF6}"/>
              </a:ext>
            </a:extLst>
          </p:cNvPr>
          <p:cNvPicPr>
            <a:picLocks noChangeAspect="1"/>
          </p:cNvPicPr>
          <p:nvPr/>
        </p:nvPicPr>
        <p:blipFill>
          <a:blip r:embed="rId2"/>
          <a:stretch>
            <a:fillRect/>
          </a:stretch>
        </p:blipFill>
        <p:spPr>
          <a:xfrm>
            <a:off x="2081212" y="914400"/>
            <a:ext cx="8029575" cy="5029200"/>
          </a:xfrm>
          <a:prstGeom prst="rect">
            <a:avLst/>
          </a:prstGeom>
        </p:spPr>
      </p:pic>
      <p:sp>
        <p:nvSpPr>
          <p:cNvPr id="9" name="Rectangle 8">
            <a:extLst>
              <a:ext uri="{FF2B5EF4-FFF2-40B4-BE49-F238E27FC236}">
                <a16:creationId xmlns:a16="http://schemas.microsoft.com/office/drawing/2014/main" id="{8E8E2DE3-70EE-470A-96C4-2FF8F06A50A9}"/>
              </a:ext>
            </a:extLst>
          </p:cNvPr>
          <p:cNvSpPr/>
          <p:nvPr/>
        </p:nvSpPr>
        <p:spPr>
          <a:xfrm>
            <a:off x="274320" y="268069"/>
            <a:ext cx="6096000" cy="646331"/>
          </a:xfrm>
          <a:prstGeom prst="rect">
            <a:avLst/>
          </a:prstGeom>
        </p:spPr>
        <p:txBody>
          <a:bodyPr>
            <a:spAutoFit/>
          </a:bodyPr>
          <a:lstStyle/>
          <a:p>
            <a:r>
              <a:rPr lang="en-US" dirty="0"/>
              <a:t>https://www.ted.com/talks/richard_baraniuk_on_open_source_learning</a:t>
            </a:r>
          </a:p>
        </p:txBody>
      </p:sp>
    </p:spTree>
    <p:extLst>
      <p:ext uri="{BB962C8B-B14F-4D97-AF65-F5344CB8AC3E}">
        <p14:creationId xmlns:p14="http://schemas.microsoft.com/office/powerpoint/2010/main" val="363364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D0066-B078-4451-AE89-D16214F5FABB}"/>
              </a:ext>
            </a:extLst>
          </p:cNvPr>
          <p:cNvPicPr>
            <a:picLocks noChangeAspect="1"/>
          </p:cNvPicPr>
          <p:nvPr/>
        </p:nvPicPr>
        <p:blipFill>
          <a:blip r:embed="rId2"/>
          <a:stretch>
            <a:fillRect/>
          </a:stretch>
        </p:blipFill>
        <p:spPr>
          <a:xfrm>
            <a:off x="2881312" y="1376362"/>
            <a:ext cx="6429375" cy="4105275"/>
          </a:xfrm>
          <a:prstGeom prst="rect">
            <a:avLst/>
          </a:prstGeom>
        </p:spPr>
      </p:pic>
      <p:sp>
        <p:nvSpPr>
          <p:cNvPr id="3" name="Rectangle 2">
            <a:extLst>
              <a:ext uri="{FF2B5EF4-FFF2-40B4-BE49-F238E27FC236}">
                <a16:creationId xmlns:a16="http://schemas.microsoft.com/office/drawing/2014/main" id="{DE282911-C89D-4D4E-95CD-808F5C2C1F22}"/>
              </a:ext>
            </a:extLst>
          </p:cNvPr>
          <p:cNvSpPr/>
          <p:nvPr/>
        </p:nvSpPr>
        <p:spPr>
          <a:xfrm>
            <a:off x="448146" y="424934"/>
            <a:ext cx="4866332" cy="369332"/>
          </a:xfrm>
          <a:prstGeom prst="rect">
            <a:avLst/>
          </a:prstGeom>
        </p:spPr>
        <p:txBody>
          <a:bodyPr wrap="none">
            <a:spAutoFit/>
          </a:bodyPr>
          <a:lstStyle/>
          <a:p>
            <a:r>
              <a:rPr lang="en-US" dirty="0"/>
              <a:t>https://www.youtube.com/watch?v=ZFeyCc6we-s</a:t>
            </a:r>
          </a:p>
        </p:txBody>
      </p:sp>
    </p:spTree>
    <p:extLst>
      <p:ext uri="{BB962C8B-B14F-4D97-AF65-F5344CB8AC3E}">
        <p14:creationId xmlns:p14="http://schemas.microsoft.com/office/powerpoint/2010/main" val="145564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1CBC3E-F9A2-4DB6-BCC0-34007F1401EC}"/>
              </a:ext>
            </a:extLst>
          </p:cNvPr>
          <p:cNvPicPr>
            <a:picLocks noChangeAspect="1"/>
          </p:cNvPicPr>
          <p:nvPr/>
        </p:nvPicPr>
        <p:blipFill>
          <a:blip r:embed="rId2"/>
          <a:stretch>
            <a:fillRect/>
          </a:stretch>
        </p:blipFill>
        <p:spPr>
          <a:xfrm>
            <a:off x="2292667" y="1492567"/>
            <a:ext cx="7546395" cy="4832033"/>
          </a:xfrm>
          <a:prstGeom prst="rect">
            <a:avLst/>
          </a:prstGeom>
        </p:spPr>
      </p:pic>
      <p:sp>
        <p:nvSpPr>
          <p:cNvPr id="3" name="Rectangle 2">
            <a:extLst>
              <a:ext uri="{FF2B5EF4-FFF2-40B4-BE49-F238E27FC236}">
                <a16:creationId xmlns:a16="http://schemas.microsoft.com/office/drawing/2014/main" id="{35D49372-CBC9-4063-8119-84C6E5EDA04B}"/>
              </a:ext>
            </a:extLst>
          </p:cNvPr>
          <p:cNvSpPr/>
          <p:nvPr/>
        </p:nvSpPr>
        <p:spPr>
          <a:xfrm>
            <a:off x="427199" y="440174"/>
            <a:ext cx="4936801" cy="369332"/>
          </a:xfrm>
          <a:prstGeom prst="rect">
            <a:avLst/>
          </a:prstGeom>
        </p:spPr>
        <p:txBody>
          <a:bodyPr wrap="none">
            <a:spAutoFit/>
          </a:bodyPr>
          <a:lstStyle/>
          <a:p>
            <a:r>
              <a:rPr lang="en-US" dirty="0"/>
              <a:t>https://www.youtube.com/watch?v=Yfl1B6Qmp5g</a:t>
            </a:r>
          </a:p>
        </p:txBody>
      </p:sp>
    </p:spTree>
    <p:extLst>
      <p:ext uri="{BB962C8B-B14F-4D97-AF65-F5344CB8AC3E}">
        <p14:creationId xmlns:p14="http://schemas.microsoft.com/office/powerpoint/2010/main" val="308998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F70B9-2925-4ADD-9137-96FDDD80B461}"/>
              </a:ext>
            </a:extLst>
          </p:cNvPr>
          <p:cNvPicPr>
            <a:picLocks noChangeAspect="1"/>
          </p:cNvPicPr>
          <p:nvPr/>
        </p:nvPicPr>
        <p:blipFill>
          <a:blip r:embed="rId2"/>
          <a:stretch>
            <a:fillRect/>
          </a:stretch>
        </p:blipFill>
        <p:spPr>
          <a:xfrm>
            <a:off x="1737360" y="1077229"/>
            <a:ext cx="7832407" cy="5237846"/>
          </a:xfrm>
          <a:prstGeom prst="rect">
            <a:avLst/>
          </a:prstGeom>
        </p:spPr>
      </p:pic>
      <p:sp>
        <p:nvSpPr>
          <p:cNvPr id="3" name="Rectangle 2">
            <a:extLst>
              <a:ext uri="{FF2B5EF4-FFF2-40B4-BE49-F238E27FC236}">
                <a16:creationId xmlns:a16="http://schemas.microsoft.com/office/drawing/2014/main" id="{1DEC9672-4F2C-4D31-B5DD-3053312EC7DF}"/>
              </a:ext>
            </a:extLst>
          </p:cNvPr>
          <p:cNvSpPr/>
          <p:nvPr/>
        </p:nvSpPr>
        <p:spPr>
          <a:xfrm>
            <a:off x="117302" y="318254"/>
            <a:ext cx="4946995" cy="369332"/>
          </a:xfrm>
          <a:prstGeom prst="rect">
            <a:avLst/>
          </a:prstGeom>
        </p:spPr>
        <p:txBody>
          <a:bodyPr wrap="none">
            <a:spAutoFit/>
          </a:bodyPr>
          <a:lstStyle/>
          <a:p>
            <a:r>
              <a:rPr lang="en-US" dirty="0"/>
              <a:t>https://www.youtube.com/watch?v=cHQp33rbg5k</a:t>
            </a:r>
          </a:p>
        </p:txBody>
      </p:sp>
    </p:spTree>
    <p:extLst>
      <p:ext uri="{BB962C8B-B14F-4D97-AF65-F5344CB8AC3E}">
        <p14:creationId xmlns:p14="http://schemas.microsoft.com/office/powerpoint/2010/main" val="1919437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E0E6C4-AC5D-4EDA-BA5D-786768DAADE9}"/>
              </a:ext>
            </a:extLst>
          </p:cNvPr>
          <p:cNvPicPr>
            <a:picLocks noChangeAspect="1"/>
          </p:cNvPicPr>
          <p:nvPr/>
        </p:nvPicPr>
        <p:blipFill>
          <a:blip r:embed="rId2"/>
          <a:stretch>
            <a:fillRect/>
          </a:stretch>
        </p:blipFill>
        <p:spPr>
          <a:xfrm>
            <a:off x="2205037" y="879157"/>
            <a:ext cx="7800006" cy="5140643"/>
          </a:xfrm>
          <a:prstGeom prst="rect">
            <a:avLst/>
          </a:prstGeom>
        </p:spPr>
      </p:pic>
      <p:sp>
        <p:nvSpPr>
          <p:cNvPr id="3" name="Rectangle 2">
            <a:extLst>
              <a:ext uri="{FF2B5EF4-FFF2-40B4-BE49-F238E27FC236}">
                <a16:creationId xmlns:a16="http://schemas.microsoft.com/office/drawing/2014/main" id="{1896A731-1B48-44DB-9532-751A77C1A9A7}"/>
              </a:ext>
            </a:extLst>
          </p:cNvPr>
          <p:cNvSpPr/>
          <p:nvPr/>
        </p:nvSpPr>
        <p:spPr>
          <a:xfrm>
            <a:off x="441960" y="555991"/>
            <a:ext cx="6096000" cy="646331"/>
          </a:xfrm>
          <a:prstGeom prst="rect">
            <a:avLst/>
          </a:prstGeom>
        </p:spPr>
        <p:txBody>
          <a:bodyPr>
            <a:spAutoFit/>
          </a:bodyPr>
          <a:lstStyle/>
          <a:p>
            <a:r>
              <a:rPr lang="en-US" dirty="0"/>
              <a:t>https://www.youtube.com/watch?v=Hkz4q2yuQU8&amp;feature=youtu.be</a:t>
            </a:r>
          </a:p>
        </p:txBody>
      </p:sp>
    </p:spTree>
    <p:extLst>
      <p:ext uri="{BB962C8B-B14F-4D97-AF65-F5344CB8AC3E}">
        <p14:creationId xmlns:p14="http://schemas.microsoft.com/office/powerpoint/2010/main" val="41323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0699D-8F5D-4218-9C0A-557C00896020}"/>
              </a:ext>
            </a:extLst>
          </p:cNvPr>
          <p:cNvPicPr>
            <a:picLocks noChangeAspect="1"/>
          </p:cNvPicPr>
          <p:nvPr/>
        </p:nvPicPr>
        <p:blipFill>
          <a:blip r:embed="rId2"/>
          <a:stretch>
            <a:fillRect/>
          </a:stretch>
        </p:blipFill>
        <p:spPr>
          <a:xfrm>
            <a:off x="251006" y="0"/>
            <a:ext cx="11671972" cy="6858000"/>
          </a:xfrm>
          <a:prstGeom prst="rect">
            <a:avLst/>
          </a:prstGeom>
        </p:spPr>
      </p:pic>
    </p:spTree>
    <p:extLst>
      <p:ext uri="{BB962C8B-B14F-4D97-AF65-F5344CB8AC3E}">
        <p14:creationId xmlns:p14="http://schemas.microsoft.com/office/powerpoint/2010/main" val="4144686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F81A1-D284-43BF-9238-81FAFC256B47}"/>
              </a:ext>
            </a:extLst>
          </p:cNvPr>
          <p:cNvPicPr>
            <a:picLocks noChangeAspect="1"/>
          </p:cNvPicPr>
          <p:nvPr/>
        </p:nvPicPr>
        <p:blipFill>
          <a:blip r:embed="rId2"/>
          <a:stretch>
            <a:fillRect/>
          </a:stretch>
        </p:blipFill>
        <p:spPr>
          <a:xfrm>
            <a:off x="2028825" y="869632"/>
            <a:ext cx="8198816" cy="5317808"/>
          </a:xfrm>
          <a:prstGeom prst="rect">
            <a:avLst/>
          </a:prstGeom>
        </p:spPr>
      </p:pic>
      <p:sp>
        <p:nvSpPr>
          <p:cNvPr id="5" name="Rectangle 4">
            <a:extLst>
              <a:ext uri="{FF2B5EF4-FFF2-40B4-BE49-F238E27FC236}">
                <a16:creationId xmlns:a16="http://schemas.microsoft.com/office/drawing/2014/main" id="{E5110D25-034A-4528-AE84-07527B2C5345}"/>
              </a:ext>
            </a:extLst>
          </p:cNvPr>
          <p:cNvSpPr/>
          <p:nvPr/>
        </p:nvSpPr>
        <p:spPr>
          <a:xfrm>
            <a:off x="228802" y="318254"/>
            <a:ext cx="4967835" cy="369332"/>
          </a:xfrm>
          <a:prstGeom prst="rect">
            <a:avLst/>
          </a:prstGeom>
        </p:spPr>
        <p:txBody>
          <a:bodyPr wrap="none">
            <a:spAutoFit/>
          </a:bodyPr>
          <a:lstStyle/>
          <a:p>
            <a:r>
              <a:rPr lang="en-US" dirty="0"/>
              <a:t>https://www.youtube.com/watch?v=Al_80-61kMw</a:t>
            </a:r>
          </a:p>
        </p:txBody>
      </p:sp>
    </p:spTree>
    <p:extLst>
      <p:ext uri="{BB962C8B-B14F-4D97-AF65-F5344CB8AC3E}">
        <p14:creationId xmlns:p14="http://schemas.microsoft.com/office/powerpoint/2010/main" val="1245005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84673-EC0C-41E9-9926-15F730FFBB55}"/>
              </a:ext>
            </a:extLst>
          </p:cNvPr>
          <p:cNvPicPr>
            <a:picLocks noChangeAspect="1"/>
          </p:cNvPicPr>
          <p:nvPr/>
        </p:nvPicPr>
        <p:blipFill>
          <a:blip r:embed="rId2"/>
          <a:stretch>
            <a:fillRect/>
          </a:stretch>
        </p:blipFill>
        <p:spPr>
          <a:xfrm>
            <a:off x="1874521" y="1108881"/>
            <a:ext cx="7860982" cy="5305254"/>
          </a:xfrm>
          <a:prstGeom prst="rect">
            <a:avLst/>
          </a:prstGeom>
        </p:spPr>
      </p:pic>
      <p:sp>
        <p:nvSpPr>
          <p:cNvPr id="5" name="Rectangle 4">
            <a:extLst>
              <a:ext uri="{FF2B5EF4-FFF2-40B4-BE49-F238E27FC236}">
                <a16:creationId xmlns:a16="http://schemas.microsoft.com/office/drawing/2014/main" id="{B7BC4A82-9B13-4025-80C3-A8FE86A0B8F5}"/>
              </a:ext>
            </a:extLst>
          </p:cNvPr>
          <p:cNvSpPr/>
          <p:nvPr/>
        </p:nvSpPr>
        <p:spPr>
          <a:xfrm>
            <a:off x="429432" y="318254"/>
            <a:ext cx="4901855" cy="369332"/>
          </a:xfrm>
          <a:prstGeom prst="rect">
            <a:avLst/>
          </a:prstGeom>
        </p:spPr>
        <p:txBody>
          <a:bodyPr wrap="none">
            <a:spAutoFit/>
          </a:bodyPr>
          <a:lstStyle/>
          <a:p>
            <a:r>
              <a:rPr lang="en-US" dirty="0"/>
              <a:t>https://www.youtube.com/watch?v=YM-oyzgkPx0</a:t>
            </a:r>
          </a:p>
        </p:txBody>
      </p:sp>
    </p:spTree>
    <p:extLst>
      <p:ext uri="{BB962C8B-B14F-4D97-AF65-F5344CB8AC3E}">
        <p14:creationId xmlns:p14="http://schemas.microsoft.com/office/powerpoint/2010/main" val="1379460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43E5D-9533-4744-B0F2-740DDDAFEB66}"/>
              </a:ext>
            </a:extLst>
          </p:cNvPr>
          <p:cNvSpPr txBox="1"/>
          <p:nvPr/>
        </p:nvSpPr>
        <p:spPr>
          <a:xfrm>
            <a:off x="1752600" y="1798320"/>
            <a:ext cx="8009565" cy="1446550"/>
          </a:xfrm>
          <a:prstGeom prst="rect">
            <a:avLst/>
          </a:prstGeom>
          <a:noFill/>
        </p:spPr>
        <p:txBody>
          <a:bodyPr wrap="none" rtlCol="0">
            <a:spAutoFit/>
          </a:bodyPr>
          <a:lstStyle/>
          <a:p>
            <a:pPr algn="ctr"/>
            <a:r>
              <a:rPr lang="en-US" sz="4400" dirty="0"/>
              <a:t>We are saving our students about </a:t>
            </a:r>
          </a:p>
          <a:p>
            <a:pPr algn="ctr"/>
            <a:r>
              <a:rPr lang="en-US" sz="4400" dirty="0"/>
              <a:t>$1 million per year</a:t>
            </a:r>
          </a:p>
        </p:txBody>
      </p:sp>
    </p:spTree>
    <p:extLst>
      <p:ext uri="{BB962C8B-B14F-4D97-AF65-F5344CB8AC3E}">
        <p14:creationId xmlns:p14="http://schemas.microsoft.com/office/powerpoint/2010/main" val="417357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3724-A4D3-4BE8-96B6-BFCAD6E55200}"/>
              </a:ext>
            </a:extLst>
          </p:cNvPr>
          <p:cNvSpPr>
            <a:spLocks noGrp="1"/>
          </p:cNvSpPr>
          <p:nvPr>
            <p:ph type="ctrTitle"/>
          </p:nvPr>
        </p:nvSpPr>
        <p:spPr>
          <a:xfrm>
            <a:off x="1524000" y="456318"/>
            <a:ext cx="9144000" cy="2387600"/>
          </a:xfrm>
        </p:spPr>
        <p:txBody>
          <a:bodyPr>
            <a:normAutofit fontScale="90000"/>
          </a:bodyPr>
          <a:lstStyle/>
          <a:p>
            <a:r>
              <a:rPr lang="en-US" sz="4400" u="sng" dirty="0">
                <a:latin typeface="+mn-lt"/>
                <a:hlinkClick r:id="rId2"/>
              </a:rPr>
              <a:t>THE BEST WAY TO</a:t>
            </a:r>
            <a:br>
              <a:rPr lang="en-US" sz="4400" u="sng" dirty="0">
                <a:latin typeface="+mn-lt"/>
                <a:hlinkClick r:id="rId2"/>
              </a:rPr>
            </a:br>
            <a:r>
              <a:rPr lang="en-US" sz="4400" u="sng" dirty="0">
                <a:latin typeface="+mn-lt"/>
                <a:hlinkClick r:id="rId2"/>
              </a:rPr>
              <a:t>Become a student of OER</a:t>
            </a:r>
            <a:br>
              <a:rPr lang="en-US" sz="4400" dirty="0">
                <a:hlinkClick r:id="rId2"/>
              </a:rPr>
            </a:br>
            <a:br>
              <a:rPr lang="en-US" sz="4400" dirty="0">
                <a:hlinkClick r:id="rId2"/>
              </a:rPr>
            </a:br>
            <a:r>
              <a:rPr lang="en-US" sz="4400" dirty="0">
                <a:hlinkClick r:id="rId2"/>
              </a:rPr>
              <a:t>cccoer-advisory@googlegroups.com</a:t>
            </a:r>
            <a:r>
              <a:rPr lang="en-US" sz="4400" dirty="0"/>
              <a:t> </a:t>
            </a:r>
          </a:p>
        </p:txBody>
      </p:sp>
      <p:sp>
        <p:nvSpPr>
          <p:cNvPr id="3" name="Subtitle 2">
            <a:extLst>
              <a:ext uri="{FF2B5EF4-FFF2-40B4-BE49-F238E27FC236}">
                <a16:creationId xmlns:a16="http://schemas.microsoft.com/office/drawing/2014/main" id="{FA45F6B2-7CF9-4AEB-8EE7-0C5851C27763}"/>
              </a:ext>
            </a:extLst>
          </p:cNvPr>
          <p:cNvSpPr>
            <a:spLocks noGrp="1"/>
          </p:cNvSpPr>
          <p:nvPr>
            <p:ph type="subTitle" idx="1"/>
          </p:nvPr>
        </p:nvSpPr>
        <p:spPr/>
        <p:txBody>
          <a:bodyPr/>
          <a:lstStyle/>
          <a:p>
            <a:pPr algn="l"/>
            <a:r>
              <a:rPr lang="en-US" dirty="0"/>
              <a:t>The CCCOER-Advisory listserve is a public discussion list intended for community college faculty, librarians, instructional designers, administrators, and other educators who are interested in open education policy, practices, and resources.</a:t>
            </a:r>
          </a:p>
        </p:txBody>
      </p:sp>
    </p:spTree>
    <p:extLst>
      <p:ext uri="{BB962C8B-B14F-4D97-AF65-F5344CB8AC3E}">
        <p14:creationId xmlns:p14="http://schemas.microsoft.com/office/powerpoint/2010/main" val="1138713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091-8C2B-4BBE-80B6-37492F7EC4A5}"/>
              </a:ext>
            </a:extLst>
          </p:cNvPr>
          <p:cNvSpPr>
            <a:spLocks noGrp="1"/>
          </p:cNvSpPr>
          <p:nvPr>
            <p:ph idx="1"/>
          </p:nvPr>
        </p:nvSpPr>
        <p:spPr>
          <a:xfrm>
            <a:off x="1888067" y="1261180"/>
            <a:ext cx="6668911" cy="4351338"/>
          </a:xfrm>
        </p:spPr>
        <p:txBody>
          <a:bodyPr>
            <a:normAutofit fontScale="55000" lnSpcReduction="20000"/>
          </a:bodyPr>
          <a:lstStyle/>
          <a:p>
            <a:pPr marL="0" indent="0">
              <a:buNone/>
            </a:pPr>
            <a:r>
              <a:rPr lang="en-US" sz="3600" dirty="0"/>
              <a:t>Hi Lisa,</a:t>
            </a:r>
          </a:p>
          <a:p>
            <a:pPr marL="0" indent="0">
              <a:buNone/>
            </a:pPr>
            <a:endParaRPr lang="en-US" sz="3600" dirty="0"/>
          </a:p>
          <a:p>
            <a:pPr marL="0" indent="0">
              <a:buNone/>
            </a:pPr>
            <a:r>
              <a:rPr lang="en-US" sz="3600" dirty="0"/>
              <a:t>This won't be immediately useful but Josh </a:t>
            </a:r>
            <a:r>
              <a:rPr lang="en-US" sz="3600" dirty="0" err="1"/>
              <a:t>Bolick</a:t>
            </a:r>
            <a:r>
              <a:rPr lang="en-US" sz="3600" dirty="0"/>
              <a:t>, Maria Bonn, and Will Cross are developing an OER for library science. You can see their successful IMLS grant proposal here for additional details:  </a:t>
            </a:r>
          </a:p>
          <a:p>
            <a:pPr marL="0" indent="0">
              <a:buNone/>
            </a:pPr>
            <a:r>
              <a:rPr lang="en-US" sz="3600" dirty="0">
                <a:hlinkClick r:id="rId2"/>
              </a:rPr>
              <a:t>https://www.imls.gov/sites/default/files/grants/lg-72-17-0132-17/proposals/lg-72-17-0132-17-full-proposal-documents.pdf</a:t>
            </a:r>
            <a:endParaRPr lang="en-US" sz="3600" dirty="0"/>
          </a:p>
          <a:p>
            <a:pPr marL="0" indent="0">
              <a:buNone/>
            </a:pPr>
            <a:br>
              <a:rPr lang="en-US" sz="3600" dirty="0"/>
            </a:br>
            <a:endParaRPr lang="en-US" sz="3600" dirty="0"/>
          </a:p>
          <a:p>
            <a:pPr marL="0" indent="0">
              <a:buNone/>
            </a:pPr>
            <a:r>
              <a:rPr lang="en-US" sz="3600" dirty="0"/>
              <a:t>Paige Mann</a:t>
            </a:r>
          </a:p>
          <a:p>
            <a:pPr marL="0" indent="0">
              <a:buNone/>
            </a:pPr>
            <a:r>
              <a:rPr lang="en-US" sz="3600" dirty="0"/>
              <a:t>Scholarly Communications Librarian</a:t>
            </a:r>
          </a:p>
          <a:p>
            <a:pPr marL="0" indent="0">
              <a:buNone/>
            </a:pPr>
            <a:r>
              <a:rPr lang="en-US" sz="3600" dirty="0"/>
              <a:t>University of Redlands</a:t>
            </a:r>
          </a:p>
          <a:p>
            <a:pPr marL="0" indent="0">
              <a:buNone/>
            </a:pPr>
            <a:endParaRPr lang="en-US" dirty="0"/>
          </a:p>
        </p:txBody>
      </p:sp>
    </p:spTree>
    <p:extLst>
      <p:ext uri="{BB962C8B-B14F-4D97-AF65-F5344CB8AC3E}">
        <p14:creationId xmlns:p14="http://schemas.microsoft.com/office/powerpoint/2010/main" val="2483840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091-8C2B-4BBE-80B6-37492F7EC4A5}"/>
              </a:ext>
            </a:extLst>
          </p:cNvPr>
          <p:cNvSpPr>
            <a:spLocks noGrp="1"/>
          </p:cNvSpPr>
          <p:nvPr>
            <p:ph idx="1"/>
          </p:nvPr>
        </p:nvSpPr>
        <p:spPr>
          <a:xfrm>
            <a:off x="1888067" y="1261180"/>
            <a:ext cx="6668911" cy="4351338"/>
          </a:xfrm>
        </p:spPr>
        <p:txBody>
          <a:bodyPr>
            <a:normAutofit/>
          </a:bodyPr>
          <a:lstStyle/>
          <a:p>
            <a:pPr marL="0" indent="0">
              <a:buNone/>
            </a:pPr>
            <a:r>
              <a:rPr lang="en-US" sz="2400" dirty="0"/>
              <a:t>Good Morning,</a:t>
            </a:r>
          </a:p>
          <a:p>
            <a:pPr marL="0" indent="0">
              <a:buNone/>
            </a:pPr>
            <a:r>
              <a:rPr lang="en-US" sz="2400" dirty="0"/>
              <a:t> </a:t>
            </a:r>
          </a:p>
          <a:p>
            <a:pPr marL="0" indent="0">
              <a:buNone/>
            </a:pPr>
            <a:r>
              <a:rPr lang="en-US" sz="2400" dirty="0"/>
              <a:t>I am also looking for materials and particularly an OER textbook on Western Civilization to 1650.</a:t>
            </a:r>
          </a:p>
          <a:p>
            <a:pPr marL="0" indent="0">
              <a:buNone/>
            </a:pPr>
            <a:r>
              <a:rPr lang="en-US" sz="2400" dirty="0"/>
              <a:t> </a:t>
            </a:r>
          </a:p>
          <a:p>
            <a:pPr marL="0" indent="0">
              <a:buNone/>
            </a:pPr>
            <a:r>
              <a:rPr lang="en-US" sz="2400" dirty="0"/>
              <a:t>Thanks,</a:t>
            </a:r>
          </a:p>
          <a:p>
            <a:pPr marL="0" indent="0">
              <a:buNone/>
            </a:pPr>
            <a:r>
              <a:rPr lang="en-US" sz="2400" dirty="0"/>
              <a:t> </a:t>
            </a:r>
          </a:p>
          <a:p>
            <a:pPr marL="0" indent="0">
              <a:buNone/>
            </a:pPr>
            <a:r>
              <a:rPr lang="en-US" sz="2400" dirty="0"/>
              <a:t>Annie Fox</a:t>
            </a:r>
          </a:p>
          <a:p>
            <a:pPr marL="0" indent="0">
              <a:buNone/>
            </a:pPr>
            <a:endParaRPr lang="en-US" dirty="0"/>
          </a:p>
        </p:txBody>
      </p:sp>
    </p:spTree>
    <p:extLst>
      <p:ext uri="{BB962C8B-B14F-4D97-AF65-F5344CB8AC3E}">
        <p14:creationId xmlns:p14="http://schemas.microsoft.com/office/powerpoint/2010/main" val="2871344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C7101-9A00-4B28-A7BA-DFF6FE05EF3E}"/>
              </a:ext>
            </a:extLst>
          </p:cNvPr>
          <p:cNvSpPr>
            <a:spLocks noGrp="1"/>
          </p:cNvSpPr>
          <p:nvPr>
            <p:ph idx="1"/>
          </p:nvPr>
        </p:nvSpPr>
        <p:spPr>
          <a:xfrm>
            <a:off x="1617133" y="854780"/>
            <a:ext cx="8633178" cy="5320241"/>
          </a:xfrm>
        </p:spPr>
        <p:txBody>
          <a:bodyPr>
            <a:normAutofit fontScale="92500" lnSpcReduction="20000"/>
          </a:bodyPr>
          <a:lstStyle/>
          <a:p>
            <a:pPr marL="0" indent="0">
              <a:buNone/>
            </a:pPr>
            <a:r>
              <a:rPr lang="en-US" dirty="0"/>
              <a:t>Contemporary literature, humanities and popular culture are a challenge. There are some free/open access materials at places like </a:t>
            </a:r>
            <a:r>
              <a:rPr lang="en-US" dirty="0">
                <a:hlinkClick r:id="rId2"/>
              </a:rPr>
              <a:t>archive.org</a:t>
            </a:r>
            <a:r>
              <a:rPr lang="en-US" dirty="0"/>
              <a:t>, but not much in terms of modern works. We have leveraged our library collections to provide access to some titles to students at no cost. Novels, poetry and other creative works are the livelihood of their creators. I liked the response from Paige about using the Fair Use doctrine to assign chapters/sections of works instead of the entire book.  This exposes students to more variety and will hopefully encourage them to read some of the complete books.  </a:t>
            </a:r>
          </a:p>
          <a:p>
            <a:pPr marL="0" indent="0">
              <a:buNone/>
            </a:pPr>
            <a:r>
              <a:rPr lang="en-US" dirty="0"/>
              <a:t> </a:t>
            </a:r>
          </a:p>
          <a:p>
            <a:pPr marL="0" indent="0">
              <a:buNone/>
            </a:pPr>
            <a:r>
              <a:rPr lang="en-US" dirty="0"/>
              <a:t>Regards, Preston</a:t>
            </a:r>
          </a:p>
          <a:p>
            <a:pPr marL="0" indent="0">
              <a:buNone/>
            </a:pPr>
            <a:r>
              <a:rPr lang="en-US" i="1" dirty="0"/>
              <a:t>Wm. Preston Davis, </a:t>
            </a:r>
            <a:r>
              <a:rPr lang="en-US" i="1" dirty="0" err="1"/>
              <a:t>Ed.D</a:t>
            </a:r>
            <a:r>
              <a:rPr lang="en-US" i="1" dirty="0"/>
              <a:t>.</a:t>
            </a:r>
            <a:endParaRPr lang="en-US" dirty="0"/>
          </a:p>
          <a:p>
            <a:pPr marL="0" indent="0">
              <a:buNone/>
            </a:pPr>
            <a:r>
              <a:rPr lang="en-US" i="1" dirty="0"/>
              <a:t>Director of Instructional Services</a:t>
            </a:r>
            <a:endParaRPr lang="en-US" dirty="0"/>
          </a:p>
          <a:p>
            <a:pPr marL="0" indent="0">
              <a:buNone/>
            </a:pPr>
            <a:r>
              <a:rPr lang="en-US" i="1" dirty="0"/>
              <a:t>Northern Virginia Community College</a:t>
            </a:r>
            <a:endParaRPr lang="en-US" dirty="0"/>
          </a:p>
          <a:p>
            <a:pPr marL="0" indent="0">
              <a:buNone/>
            </a:pPr>
            <a:endParaRPr lang="en-US" dirty="0"/>
          </a:p>
        </p:txBody>
      </p:sp>
    </p:spTree>
    <p:extLst>
      <p:ext uri="{BB962C8B-B14F-4D97-AF65-F5344CB8AC3E}">
        <p14:creationId xmlns:p14="http://schemas.microsoft.com/office/powerpoint/2010/main" val="1438338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43000" y="583846"/>
            <a:ext cx="8599311" cy="6020153"/>
          </a:xfrm>
        </p:spPr>
        <p:txBody>
          <a:bodyPr>
            <a:noAutofit/>
          </a:bodyPr>
          <a:lstStyle/>
          <a:p>
            <a:pPr marL="0" indent="0">
              <a:buNone/>
            </a:pPr>
            <a:r>
              <a:rPr lang="en-US" dirty="0"/>
              <a:t>Here are some thoughts on this thread.  Some you may agree with and others not, but I hope it helps the conversation.</a:t>
            </a:r>
          </a:p>
          <a:p>
            <a:pPr marL="0" indent="0">
              <a:buNone/>
            </a:pPr>
            <a:r>
              <a:rPr lang="en-US" dirty="0"/>
              <a:t>Rich Hershman, NACS</a:t>
            </a:r>
          </a:p>
          <a:p>
            <a:pPr marL="0" indent="0">
              <a:buNone/>
            </a:pPr>
            <a:endParaRPr lang="en-US" b="1" u="sng" dirty="0"/>
          </a:p>
          <a:p>
            <a:pPr marL="0" indent="0">
              <a:buNone/>
            </a:pPr>
            <a:r>
              <a:rPr lang="en-US" b="1" u="sng" dirty="0"/>
              <a:t>Loan programs</a:t>
            </a:r>
            <a:r>
              <a:rPr lang="en-US" dirty="0"/>
              <a:t>. A program structured that way supplying books (print or digital) for a specific class if acquisition is ultimately funded through tuition and fees they would fall under federal cash management regulations for financial aid.  Doesn't mean a rental/loan program like you describe can't be done, but would have to follow the regulations, which includes the ability of a student to opt out of the cost of the program and institutional documentation its meeting the requirements. </a:t>
            </a:r>
            <a:br>
              <a:rPr lang="en-US" dirty="0"/>
            </a:br>
            <a:endParaRPr lang="en-US" dirty="0"/>
          </a:p>
        </p:txBody>
      </p:sp>
    </p:spTree>
    <p:extLst>
      <p:ext uri="{BB962C8B-B14F-4D97-AF65-F5344CB8AC3E}">
        <p14:creationId xmlns:p14="http://schemas.microsoft.com/office/powerpoint/2010/main" val="2264609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43000" y="583847"/>
            <a:ext cx="8599311" cy="5726642"/>
          </a:xfrm>
        </p:spPr>
        <p:txBody>
          <a:bodyPr>
            <a:noAutofit/>
          </a:bodyPr>
          <a:lstStyle/>
          <a:p>
            <a:pPr marL="0" indent="0">
              <a:buNone/>
            </a:pPr>
            <a:r>
              <a:rPr lang="en-US" b="1" u="sng" dirty="0"/>
              <a:t>Fair Use</a:t>
            </a:r>
            <a:r>
              <a:rPr lang="en-US" dirty="0"/>
              <a:t>. On the comment about using entire chapters, that sounds like stretching fair use and I would approach it carefully.  A course packet with appropriate permission if its low cost could present savings over requiring entire books if only one or two chapters are being used, and also address problems students see when they are required to purchase something that is not fully utilized in the class.</a:t>
            </a:r>
          </a:p>
          <a:p>
            <a:pPr marL="0" indent="0">
              <a:buNone/>
            </a:pPr>
            <a:endParaRPr lang="en-US" dirty="0"/>
          </a:p>
          <a:p>
            <a:pPr marL="0" indent="0">
              <a:buNone/>
            </a:pPr>
            <a:r>
              <a:rPr lang="en-US" b="1" u="sng" dirty="0"/>
              <a:t>Digital versus print novels</a:t>
            </a:r>
            <a:r>
              <a:rPr lang="en-US" dirty="0"/>
              <a:t>.  The research seems pretty clear for novels print is a better medium for most readers, unless you have a dedicated e-reader which most students don't have and rely more heavily on mobile phones and laptops.</a:t>
            </a:r>
            <a:br>
              <a:rPr lang="en-US" dirty="0"/>
            </a:br>
            <a:endParaRPr lang="en-US" dirty="0"/>
          </a:p>
        </p:txBody>
      </p:sp>
    </p:spTree>
    <p:extLst>
      <p:ext uri="{BB962C8B-B14F-4D97-AF65-F5344CB8AC3E}">
        <p14:creationId xmlns:p14="http://schemas.microsoft.com/office/powerpoint/2010/main" val="1330411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43000" y="583847"/>
            <a:ext cx="9039578" cy="5726642"/>
          </a:xfrm>
        </p:spPr>
        <p:txBody>
          <a:bodyPr>
            <a:noAutofit/>
          </a:bodyPr>
          <a:lstStyle/>
          <a:p>
            <a:pPr marL="0" indent="0">
              <a:buNone/>
            </a:pPr>
            <a:r>
              <a:rPr lang="en-US" b="1" u="sng" dirty="0"/>
              <a:t>Classic lit considerations</a:t>
            </a:r>
            <a:r>
              <a:rPr lang="en-US" dirty="0"/>
              <a:t>.  About 8 years ago NACS piloted in the U.S. and Canada at about 60 institutional college stores classic lit tittles that were in the public domain creating enhanced </a:t>
            </a:r>
            <a:r>
              <a:rPr lang="en-US" dirty="0" err="1"/>
              <a:t>epub</a:t>
            </a:r>
            <a:r>
              <a:rPr lang="en-US" dirty="0"/>
              <a:t> versions for free.  </a:t>
            </a:r>
          </a:p>
          <a:p>
            <a:pPr marL="0" indent="0">
              <a:buNone/>
            </a:pPr>
            <a:r>
              <a:rPr lang="en-US" dirty="0">
                <a:hlinkClick r:id="rId2"/>
              </a:rPr>
              <a:t>https://www.oerconsortium.org/tag/ebook/</a:t>
            </a:r>
            <a:r>
              <a:rPr lang="en-US" dirty="0"/>
              <a:t> </a:t>
            </a:r>
          </a:p>
          <a:p>
            <a:pPr marL="0" indent="0">
              <a:buNone/>
            </a:pPr>
            <a:endParaRPr lang="en-US" dirty="0"/>
          </a:p>
          <a:p>
            <a:pPr marL="0" indent="0">
              <a:buNone/>
            </a:pPr>
            <a:r>
              <a:rPr lang="en-US" dirty="0"/>
              <a:t>Interestingly we saw a lot of push back from faculty because either they didn't like the particular translation or wanted the front material of a particular version to help their students understand the text.  </a:t>
            </a:r>
          </a:p>
          <a:p>
            <a:pPr marL="0" indent="0">
              <a:buNone/>
            </a:pPr>
            <a:r>
              <a:rPr lang="en-US" dirty="0">
                <a:hlinkClick r:id="rId3"/>
              </a:rPr>
              <a:t>https://www.aaccbooks.com/site_freeetextbooks.asp</a:t>
            </a:r>
            <a:r>
              <a:rPr lang="en-US" dirty="0"/>
              <a:t>?</a:t>
            </a:r>
          </a:p>
          <a:p>
            <a:pPr marL="0" indent="0">
              <a:buNone/>
            </a:pPr>
            <a:endParaRPr lang="en-US" dirty="0"/>
          </a:p>
        </p:txBody>
      </p:sp>
    </p:spTree>
    <p:extLst>
      <p:ext uri="{BB962C8B-B14F-4D97-AF65-F5344CB8AC3E}">
        <p14:creationId xmlns:p14="http://schemas.microsoft.com/office/powerpoint/2010/main" val="3263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C38E1F-F864-4DBF-B967-0267AD05CD39}"/>
              </a:ext>
            </a:extLst>
          </p:cNvPr>
          <p:cNvPicPr>
            <a:picLocks noChangeAspect="1"/>
          </p:cNvPicPr>
          <p:nvPr/>
        </p:nvPicPr>
        <p:blipFill>
          <a:blip r:embed="rId2"/>
          <a:stretch>
            <a:fillRect/>
          </a:stretch>
        </p:blipFill>
        <p:spPr>
          <a:xfrm>
            <a:off x="-1" y="381000"/>
            <a:ext cx="12207501" cy="5836920"/>
          </a:xfrm>
          <a:prstGeom prst="rect">
            <a:avLst/>
          </a:prstGeom>
        </p:spPr>
      </p:pic>
    </p:spTree>
    <p:extLst>
      <p:ext uri="{BB962C8B-B14F-4D97-AF65-F5344CB8AC3E}">
        <p14:creationId xmlns:p14="http://schemas.microsoft.com/office/powerpoint/2010/main" val="2644513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43000" y="583847"/>
            <a:ext cx="8599311" cy="3920420"/>
          </a:xfrm>
        </p:spPr>
        <p:txBody>
          <a:bodyPr>
            <a:noAutofit/>
          </a:bodyPr>
          <a:lstStyle/>
          <a:p>
            <a:pPr marL="0" indent="0">
              <a:buNone/>
            </a:pPr>
            <a:r>
              <a:rPr lang="en-US" b="1" u="sng" dirty="0"/>
              <a:t>Overall picture of cost for the classes</a:t>
            </a:r>
            <a:r>
              <a:rPr lang="en-US" dirty="0"/>
              <a:t>.  </a:t>
            </a:r>
          </a:p>
          <a:p>
            <a:pPr marL="0" indent="0">
              <a:buNone/>
            </a:pPr>
            <a:r>
              <a:rPr lang="en-US" dirty="0"/>
              <a:t>As you know novels and some trade titles are significantly cheaper in most cases than textbooks, though there are some exceptions. And such materials are normally heavily discounted from the SRP and can be found in the secondary market for significantly less cost.  So there should be a cost benefit analysis in considering the hurdles and costs, benefits and trade offs in considering options here when it comes to modern literature.  </a:t>
            </a:r>
          </a:p>
          <a:p>
            <a:pPr marL="0" indent="0">
              <a:buNone/>
            </a:pPr>
            <a:endParaRPr lang="en-US" dirty="0"/>
          </a:p>
        </p:txBody>
      </p:sp>
    </p:spTree>
    <p:extLst>
      <p:ext uri="{BB962C8B-B14F-4D97-AF65-F5344CB8AC3E}">
        <p14:creationId xmlns:p14="http://schemas.microsoft.com/office/powerpoint/2010/main" val="3517168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76866" y="290335"/>
            <a:ext cx="8599311" cy="6381397"/>
          </a:xfrm>
        </p:spPr>
        <p:txBody>
          <a:bodyPr>
            <a:noAutofit/>
          </a:bodyPr>
          <a:lstStyle/>
          <a:p>
            <a:pPr marL="0" indent="0">
              <a:buNone/>
            </a:pPr>
            <a:r>
              <a:rPr lang="en-US" b="1" dirty="0"/>
              <a:t>Defining zero cost textbook degrees so narrowly I would argue becomes counter productive to learning.</a:t>
            </a:r>
            <a:r>
              <a:rPr lang="en-US" dirty="0"/>
              <a:t>  </a:t>
            </a:r>
          </a:p>
          <a:p>
            <a:pPr marL="0" indent="0">
              <a:buNone/>
            </a:pPr>
            <a:r>
              <a:rPr lang="en-US" dirty="0"/>
              <a:t>Certainly the proposals and programs making college tuition free are not taking this approach that some are taking with z degree textbook initiatives.  The tuition price and costs are still there, but the subsidies of various sources of financial grant aid bring that effective cost to the student to zero.</a:t>
            </a:r>
          </a:p>
          <a:p>
            <a:pPr marL="0" indent="0">
              <a:buNone/>
            </a:pPr>
            <a:endParaRPr lang="en-US" sz="800" dirty="0"/>
          </a:p>
          <a:p>
            <a:pPr marL="0" indent="0">
              <a:buNone/>
            </a:pPr>
            <a:r>
              <a:rPr lang="en-US" dirty="0"/>
              <a:t>The average Humanities major (e.g., History, English, Religion) spent $471 in the 2016-2017 school year on required course materials.  Compare the humanities student to a Health Professions &amp; Related Clinical Sciences major who's average spending last year was $704 on required course materials, not to mention more expensive supplies and equipment.  </a:t>
            </a:r>
          </a:p>
        </p:txBody>
      </p:sp>
    </p:spTree>
    <p:extLst>
      <p:ext uri="{BB962C8B-B14F-4D97-AF65-F5344CB8AC3E}">
        <p14:creationId xmlns:p14="http://schemas.microsoft.com/office/powerpoint/2010/main" val="2040753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76866" y="290335"/>
            <a:ext cx="8599311" cy="5963709"/>
          </a:xfrm>
        </p:spPr>
        <p:txBody>
          <a:bodyPr>
            <a:noAutofit/>
          </a:bodyPr>
          <a:lstStyle/>
          <a:p>
            <a:pPr marL="0" indent="0">
              <a:buNone/>
            </a:pPr>
            <a:r>
              <a:rPr lang="en-US" dirty="0"/>
              <a:t>Taking a quick look at the English courses at your school most of the modern lit novels in the courses I reviewed have print rental options below $8 for the term, while purchase options are not that much higher.  The courses do also tend to have more expensive textbooks/anthologies, but in most of those cases the rental price is about $40.  Looks like most of these courses have total costs at or below $50.</a:t>
            </a:r>
          </a:p>
          <a:p>
            <a:pPr marL="0" indent="0">
              <a:buNone/>
            </a:pPr>
            <a:endParaRPr lang="en-US" sz="800" dirty="0"/>
          </a:p>
          <a:p>
            <a:pPr marL="0" indent="0">
              <a:buNone/>
            </a:pPr>
            <a:r>
              <a:rPr lang="en-US" dirty="0"/>
              <a:t>Considering financial aid in California (particularly at the community colleges) and the AOTC -assuming a non-traditional student hasn't exhausted the first four years- many students on financial aid taking lower cost courses are already at zero out of pocket textbook costs for those classes.</a:t>
            </a:r>
          </a:p>
        </p:txBody>
      </p:sp>
    </p:spTree>
    <p:extLst>
      <p:ext uri="{BB962C8B-B14F-4D97-AF65-F5344CB8AC3E}">
        <p14:creationId xmlns:p14="http://schemas.microsoft.com/office/powerpoint/2010/main" val="2716120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76866" y="290335"/>
            <a:ext cx="8599311" cy="6324954"/>
          </a:xfrm>
        </p:spPr>
        <p:txBody>
          <a:bodyPr>
            <a:noAutofit/>
          </a:bodyPr>
          <a:lstStyle/>
          <a:p>
            <a:pPr marL="0" indent="0">
              <a:buNone/>
            </a:pPr>
            <a:r>
              <a:rPr lang="en-US" dirty="0"/>
              <a:t>At $6-8 rental price on the novels and maybe even less in secondary market for used or buying off another student, not sure how much you should focus on these works versus the other required materials.  That is not to say you should not be seeking out the use of OER or public domain novels, short stories or whatever openly </a:t>
            </a:r>
            <a:r>
              <a:rPr lang="en-US" dirty="0" err="1"/>
              <a:t>licence</a:t>
            </a:r>
            <a:r>
              <a:rPr lang="en-US" dirty="0"/>
              <a:t> or free to access copyrighted works or cheaper versions of the text if published by more than one publisher, but some context in overall costs would be helpful and how good the novel or trade title is in relation to the goals of the course.  Also what level of choice do you want to give students in how they want to acquire and consume a work like a novel. </a:t>
            </a:r>
          </a:p>
          <a:p>
            <a:pPr marL="0" indent="0">
              <a:buNone/>
            </a:pPr>
            <a:r>
              <a:rPr lang="en-US" dirty="0"/>
              <a:t>Hope this helps some.</a:t>
            </a:r>
          </a:p>
          <a:p>
            <a:pPr marL="0" indent="0">
              <a:buNone/>
            </a:pPr>
            <a:r>
              <a:rPr lang="en-US" dirty="0"/>
              <a:t>Rich Hershman, NACS</a:t>
            </a:r>
          </a:p>
          <a:p>
            <a:pPr marL="0" indent="0">
              <a:buNone/>
            </a:pPr>
            <a:endParaRPr lang="en-US" dirty="0"/>
          </a:p>
        </p:txBody>
      </p:sp>
    </p:spTree>
    <p:extLst>
      <p:ext uri="{BB962C8B-B14F-4D97-AF65-F5344CB8AC3E}">
        <p14:creationId xmlns:p14="http://schemas.microsoft.com/office/powerpoint/2010/main" val="132384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6F520-8AA2-469A-BB30-ADD147394732}"/>
              </a:ext>
            </a:extLst>
          </p:cNvPr>
          <p:cNvSpPr>
            <a:spLocks noGrp="1"/>
          </p:cNvSpPr>
          <p:nvPr>
            <p:ph idx="1"/>
          </p:nvPr>
        </p:nvSpPr>
        <p:spPr>
          <a:xfrm>
            <a:off x="1188155" y="922513"/>
            <a:ext cx="8599311" cy="4710643"/>
          </a:xfrm>
        </p:spPr>
        <p:txBody>
          <a:bodyPr>
            <a:noAutofit/>
          </a:bodyPr>
          <a:lstStyle/>
          <a:p>
            <a:pPr marL="0" indent="0">
              <a:buNone/>
            </a:pPr>
            <a:r>
              <a:rPr lang="en-US" sz="2000" dirty="0"/>
              <a:t>Hi Lisa, a few reading resources in use in Oregon's colleges: </a:t>
            </a:r>
            <a:br>
              <a:rPr lang="en-US" sz="2000" dirty="0"/>
            </a:br>
            <a:endParaRPr lang="en-US" sz="2000" dirty="0"/>
          </a:p>
          <a:p>
            <a:pPr marL="0" indent="0">
              <a:buNone/>
            </a:pPr>
            <a:r>
              <a:rPr lang="en-US" sz="2000" dirty="0">
                <a:hlinkClick r:id="rId2"/>
              </a:rPr>
              <a:t>The Word on College Reading and Writing by Monique </a:t>
            </a:r>
            <a:r>
              <a:rPr lang="en-US" sz="2000" dirty="0" err="1">
                <a:hlinkClick r:id="rId2"/>
              </a:rPr>
              <a:t>Babin</a:t>
            </a:r>
            <a:r>
              <a:rPr lang="en-US" sz="2000" dirty="0">
                <a:hlinkClick r:id="rId2"/>
              </a:rPr>
              <a:t>, Carol Burnell, Susan </a:t>
            </a:r>
            <a:r>
              <a:rPr lang="en-US" sz="2000" dirty="0" err="1">
                <a:hlinkClick r:id="rId2"/>
              </a:rPr>
              <a:t>Pesznecker</a:t>
            </a:r>
            <a:r>
              <a:rPr lang="en-US" sz="2000" dirty="0">
                <a:hlinkClick r:id="rId2"/>
              </a:rPr>
              <a:t>, Nicole </a:t>
            </a:r>
            <a:r>
              <a:rPr lang="en-US" sz="2000" dirty="0" err="1">
                <a:hlinkClick r:id="rId2"/>
              </a:rPr>
              <a:t>Rosevear</a:t>
            </a:r>
            <a:r>
              <a:rPr lang="en-US" sz="2000" dirty="0">
                <a:hlinkClick r:id="rId2"/>
              </a:rPr>
              <a:t>, Jaime Wood</a:t>
            </a:r>
            <a:br>
              <a:rPr lang="en-US" sz="2000" dirty="0"/>
            </a:br>
            <a:endParaRPr lang="en-US" sz="2000" dirty="0"/>
          </a:p>
          <a:p>
            <a:pPr marL="0" indent="0">
              <a:buNone/>
            </a:pPr>
            <a:r>
              <a:rPr lang="en-US" sz="2000" dirty="0">
                <a:hlinkClick r:id="rId3"/>
              </a:rPr>
              <a:t>Lumen's Developmental Reading</a:t>
            </a:r>
            <a:endParaRPr lang="en-US" sz="2000" dirty="0"/>
          </a:p>
          <a:p>
            <a:pPr marL="0" indent="0">
              <a:buNone/>
            </a:pPr>
            <a:r>
              <a:rPr lang="en-US" sz="2000" dirty="0">
                <a:hlinkClick r:id="rId4"/>
              </a:rPr>
              <a:t>Integrated Reading/Writing 115 course materials created in-house at PCC</a:t>
            </a:r>
            <a:br>
              <a:rPr lang="en-US" sz="2000" dirty="0"/>
            </a:br>
            <a:endParaRPr lang="en-US" sz="2000" dirty="0"/>
          </a:p>
          <a:p>
            <a:pPr marL="0" indent="0">
              <a:buNone/>
            </a:pPr>
            <a:r>
              <a:rPr lang="en-US" sz="2000" dirty="0">
                <a:hlinkClick r:id="rId5"/>
              </a:rPr>
              <a:t>Integrated Reading/Writing 90 course materials created in-house at PCC</a:t>
            </a:r>
            <a:r>
              <a:rPr lang="en-US" sz="2000" dirty="0"/>
              <a:t>; Instructor guide: </a:t>
            </a:r>
            <a:r>
              <a:rPr lang="en-US" sz="2000" dirty="0">
                <a:hlinkClick r:id="rId6"/>
              </a:rPr>
              <a:t>http://bit.ly/2oumRrX</a:t>
            </a:r>
            <a:br>
              <a:rPr lang="en-US" sz="2000" dirty="0"/>
            </a:br>
            <a:endParaRPr lang="en-US" sz="2000" dirty="0"/>
          </a:p>
          <a:p>
            <a:pPr marL="0" indent="0">
              <a:buNone/>
            </a:pPr>
            <a:r>
              <a:rPr lang="en-US" sz="2000" dirty="0"/>
              <a:t>FYI, </a:t>
            </a:r>
          </a:p>
          <a:p>
            <a:pPr marL="0" indent="0">
              <a:buNone/>
            </a:pPr>
            <a:r>
              <a:rPr lang="en-US" sz="2000" dirty="0"/>
              <a:t>Amy</a:t>
            </a:r>
          </a:p>
          <a:p>
            <a:pPr marL="0" indent="0">
              <a:buNone/>
            </a:pPr>
            <a:endParaRPr lang="en-US" sz="2000" dirty="0"/>
          </a:p>
        </p:txBody>
      </p:sp>
    </p:spTree>
    <p:extLst>
      <p:ext uri="{BB962C8B-B14F-4D97-AF65-F5344CB8AC3E}">
        <p14:creationId xmlns:p14="http://schemas.microsoft.com/office/powerpoint/2010/main" val="96677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80DF3-EA95-4A25-9809-05B95AAA0A24}"/>
              </a:ext>
            </a:extLst>
          </p:cNvPr>
          <p:cNvSpPr>
            <a:spLocks noGrp="1"/>
          </p:cNvSpPr>
          <p:nvPr>
            <p:ph idx="1"/>
          </p:nvPr>
        </p:nvSpPr>
        <p:spPr>
          <a:xfrm>
            <a:off x="838200" y="256469"/>
            <a:ext cx="10515600" cy="6279798"/>
          </a:xfrm>
        </p:spPr>
        <p:txBody>
          <a:bodyPr>
            <a:noAutofit/>
          </a:bodyPr>
          <a:lstStyle/>
          <a:p>
            <a:pPr marL="0" indent="0">
              <a:buNone/>
            </a:pPr>
            <a:r>
              <a:rPr lang="en-US" sz="2000" dirty="0"/>
              <a:t>Hi Lisa,</a:t>
            </a:r>
          </a:p>
          <a:p>
            <a:pPr marL="0" indent="0">
              <a:buNone/>
            </a:pPr>
            <a:r>
              <a:rPr lang="en-US" sz="2000" dirty="0"/>
              <a:t>We have an OER “Library Skills for Research” course which we’re in the process of updating, but I’ll share what we have currently.  </a:t>
            </a:r>
          </a:p>
          <a:p>
            <a:pPr marL="0" indent="0">
              <a:buNone/>
            </a:pPr>
            <a:r>
              <a:rPr lang="en-US" sz="2000" dirty="0">
                <a:hlinkClick r:id="rId2"/>
              </a:rPr>
              <a:t>Course packet</a:t>
            </a:r>
            <a:r>
              <a:rPr lang="en-US" sz="2000" dirty="0"/>
              <a:t> in place of a textbook</a:t>
            </a:r>
          </a:p>
          <a:p>
            <a:pPr marL="0" indent="0">
              <a:buNone/>
            </a:pPr>
            <a:r>
              <a:rPr lang="en-US" sz="2000" dirty="0"/>
              <a:t>Sampling of a series of videos: </a:t>
            </a:r>
          </a:p>
          <a:p>
            <a:pPr marL="457200" lvl="1" indent="0">
              <a:buNone/>
            </a:pPr>
            <a:r>
              <a:rPr lang="en-US" sz="2000" dirty="0">
                <a:hlinkClick r:id="rId3"/>
              </a:rPr>
              <a:t>Top 5 Things for Online Learners</a:t>
            </a:r>
            <a:endParaRPr lang="en-US" sz="2000" dirty="0"/>
          </a:p>
          <a:p>
            <a:pPr marL="457200" lvl="1" indent="0">
              <a:buNone/>
            </a:pPr>
            <a:r>
              <a:rPr lang="en-US" sz="2000" dirty="0">
                <a:hlinkClick r:id="rId4"/>
              </a:rPr>
              <a:t>Searching Library Databases</a:t>
            </a:r>
            <a:endParaRPr lang="en-US" sz="2000" dirty="0"/>
          </a:p>
          <a:p>
            <a:pPr marL="0" indent="0">
              <a:buNone/>
            </a:pPr>
            <a:r>
              <a:rPr lang="en-US" sz="2000" dirty="0"/>
              <a:t>Prezi: </a:t>
            </a:r>
            <a:r>
              <a:rPr lang="en-US" sz="2000" dirty="0">
                <a:hlinkClick r:id="rId5"/>
              </a:rPr>
              <a:t>Definitions</a:t>
            </a:r>
            <a:endParaRPr lang="en-US" sz="2000" dirty="0"/>
          </a:p>
          <a:p>
            <a:pPr marL="0" indent="0">
              <a:buNone/>
            </a:pPr>
            <a:r>
              <a:rPr lang="en-US" sz="2000" dirty="0">
                <a:hlinkClick r:id="rId6"/>
              </a:rPr>
              <a:t>Information Timeline</a:t>
            </a:r>
            <a:r>
              <a:rPr lang="en-US" sz="2000" dirty="0"/>
              <a:t> Practice</a:t>
            </a:r>
          </a:p>
          <a:p>
            <a:pPr marL="0" indent="0">
              <a:buNone/>
            </a:pPr>
            <a:r>
              <a:rPr lang="en-US" sz="2000" dirty="0"/>
              <a:t>Citation Exercises: (We have the same for APA) </a:t>
            </a:r>
          </a:p>
          <a:p>
            <a:pPr marL="457200" lvl="1" indent="0">
              <a:buNone/>
            </a:pPr>
            <a:r>
              <a:rPr lang="en-US" sz="2000" dirty="0">
                <a:hlinkClick r:id="rId7"/>
              </a:rPr>
              <a:t>MLA Citation Scramble</a:t>
            </a:r>
            <a:endParaRPr lang="en-US" sz="2000" dirty="0"/>
          </a:p>
          <a:p>
            <a:pPr marL="457200" lvl="1" indent="0">
              <a:buNone/>
            </a:pPr>
            <a:r>
              <a:rPr lang="en-US" sz="2000" dirty="0">
                <a:hlinkClick r:id="rId8"/>
              </a:rPr>
              <a:t>Book Citation Scramble</a:t>
            </a:r>
            <a:endParaRPr lang="en-US" sz="2000" dirty="0"/>
          </a:p>
          <a:p>
            <a:pPr marL="457200" lvl="1" indent="0">
              <a:buNone/>
            </a:pPr>
            <a:r>
              <a:rPr lang="en-US" sz="2000" dirty="0">
                <a:hlinkClick r:id="rId9"/>
              </a:rPr>
              <a:t>Magazine Citation Scramble</a:t>
            </a:r>
            <a:endParaRPr lang="en-US" sz="2000" dirty="0"/>
          </a:p>
          <a:p>
            <a:pPr marL="0" indent="0">
              <a:buNone/>
            </a:pPr>
            <a:r>
              <a:rPr lang="en-US" sz="1800" dirty="0"/>
              <a:t>Heather </a:t>
            </a:r>
            <a:r>
              <a:rPr lang="en-US" sz="1800" dirty="0" err="1"/>
              <a:t>Blicher</a:t>
            </a:r>
            <a:endParaRPr lang="en-US" sz="1800" dirty="0"/>
          </a:p>
          <a:p>
            <a:pPr marL="0" indent="0">
              <a:buNone/>
            </a:pPr>
            <a:r>
              <a:rPr lang="en-US" sz="1800" i="1" dirty="0"/>
              <a:t>ELI/Online Learning Librarian</a:t>
            </a:r>
            <a:endParaRPr lang="en-US" sz="1800" dirty="0"/>
          </a:p>
          <a:p>
            <a:pPr marL="0" indent="0">
              <a:buNone/>
            </a:pPr>
            <a:r>
              <a:rPr lang="en-US" sz="1800" dirty="0"/>
              <a:t>Northern Virginia Community College</a:t>
            </a:r>
          </a:p>
          <a:p>
            <a:pPr marL="0" indent="0">
              <a:buNone/>
            </a:pPr>
            <a:r>
              <a:rPr lang="en-US" sz="1800" dirty="0"/>
              <a:t>Extended Learning Institute (ELI)</a:t>
            </a:r>
          </a:p>
          <a:p>
            <a:pPr marL="0" indent="0">
              <a:buNone/>
            </a:pPr>
            <a:endParaRPr lang="en-US" sz="2000" dirty="0"/>
          </a:p>
        </p:txBody>
      </p:sp>
    </p:spTree>
    <p:extLst>
      <p:ext uri="{BB962C8B-B14F-4D97-AF65-F5344CB8AC3E}">
        <p14:creationId xmlns:p14="http://schemas.microsoft.com/office/powerpoint/2010/main" val="992289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A47A0-F71C-43A2-A5F4-905A59FFE393}"/>
              </a:ext>
            </a:extLst>
          </p:cNvPr>
          <p:cNvSpPr>
            <a:spLocks noGrp="1"/>
          </p:cNvSpPr>
          <p:nvPr>
            <p:ph idx="1"/>
          </p:nvPr>
        </p:nvSpPr>
        <p:spPr>
          <a:xfrm>
            <a:off x="826912" y="437092"/>
            <a:ext cx="10515600" cy="6121752"/>
          </a:xfrm>
        </p:spPr>
        <p:txBody>
          <a:bodyPr>
            <a:noAutofit/>
          </a:bodyPr>
          <a:lstStyle/>
          <a:p>
            <a:pPr marL="0" indent="0">
              <a:buNone/>
            </a:pPr>
            <a:r>
              <a:rPr lang="en-US" sz="2400" dirty="0"/>
              <a:t>Hi all, apologies for cross-posting.  </a:t>
            </a:r>
          </a:p>
          <a:p>
            <a:pPr marL="0" indent="0">
              <a:buNone/>
            </a:pPr>
            <a:br>
              <a:rPr lang="en-US" sz="2400" dirty="0"/>
            </a:br>
            <a:r>
              <a:rPr lang="en-US" sz="2400" dirty="0"/>
              <a:t>An instructor is looking for open resources covering sociological perspectives on death in the US. Course description: "Introduces the student to the institution of death in the United States. From a sociological frame of reference, the student will study death as a system for dealing with the social processes of dying, death, and bereavement."</a:t>
            </a:r>
          </a:p>
          <a:p>
            <a:pPr marL="0" indent="0">
              <a:buNone/>
            </a:pPr>
            <a:r>
              <a:rPr lang="en-US" sz="2400" dirty="0"/>
              <a:t>So far I have found:</a:t>
            </a:r>
          </a:p>
          <a:p>
            <a:pPr marL="0" indent="0">
              <a:buNone/>
            </a:pPr>
            <a:r>
              <a:rPr lang="en-US" sz="2400" dirty="0">
                <a:hlinkClick r:id="rId2"/>
              </a:rPr>
              <a:t>Nursing Care at the End of Life</a:t>
            </a:r>
            <a:r>
              <a:rPr lang="en-US" sz="2400" dirty="0"/>
              <a:t> - SUNY open textbook</a:t>
            </a:r>
            <a:br>
              <a:rPr lang="en-US" sz="2400" dirty="0"/>
            </a:br>
            <a:r>
              <a:rPr lang="en-US" sz="2400" dirty="0">
                <a:hlinkClick r:id="rId3"/>
              </a:rPr>
              <a:t>Death: A Personal Understanding</a:t>
            </a:r>
            <a:r>
              <a:rPr lang="en-US" sz="2400" dirty="0"/>
              <a:t> - Annenberg video series, not openly licensed but terms of use may cover the course</a:t>
            </a:r>
            <a:br>
              <a:rPr lang="en-US" sz="2400" dirty="0"/>
            </a:br>
            <a:r>
              <a:rPr lang="en-US" sz="2400" dirty="0"/>
              <a:t>Any other ideas?</a:t>
            </a:r>
          </a:p>
          <a:p>
            <a:pPr marL="0" indent="0">
              <a:buNone/>
            </a:pPr>
            <a:r>
              <a:rPr lang="en-US" sz="2400" dirty="0"/>
              <a:t>Thanks, </a:t>
            </a:r>
          </a:p>
          <a:p>
            <a:pPr marL="0" indent="0">
              <a:buNone/>
            </a:pPr>
            <a:r>
              <a:rPr lang="en-US" sz="2400" dirty="0"/>
              <a:t>Amy Hofer </a:t>
            </a:r>
          </a:p>
          <a:p>
            <a:pPr marL="0" indent="0">
              <a:buNone/>
            </a:pPr>
            <a:r>
              <a:rPr lang="en-US" sz="2400" dirty="0"/>
              <a:t>Coordinator, Statewide Open Education Library Services</a:t>
            </a:r>
          </a:p>
        </p:txBody>
      </p:sp>
    </p:spTree>
    <p:extLst>
      <p:ext uri="{BB962C8B-B14F-4D97-AF65-F5344CB8AC3E}">
        <p14:creationId xmlns:p14="http://schemas.microsoft.com/office/powerpoint/2010/main" val="4186167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B1D7-DBA5-472F-9DFA-86D69A20BE1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12565EF3-109E-484D-B07C-2431F6B40BB3}"/>
              </a:ext>
            </a:extLst>
          </p:cNvPr>
          <p:cNvSpPr>
            <a:spLocks noGrp="1"/>
          </p:cNvSpPr>
          <p:nvPr>
            <p:ph idx="1"/>
          </p:nvPr>
        </p:nvSpPr>
        <p:spPr>
          <a:xfrm>
            <a:off x="838200" y="1825625"/>
            <a:ext cx="10515600" cy="2080331"/>
          </a:xfrm>
        </p:spPr>
        <p:txBody>
          <a:bodyPr/>
          <a:lstStyle/>
          <a:p>
            <a:r>
              <a:rPr lang="en-US" dirty="0"/>
              <a:t>The conversation began at 7:36 on Wednesday morning</a:t>
            </a:r>
          </a:p>
          <a:p>
            <a:r>
              <a:rPr lang="en-US" dirty="0"/>
              <a:t>It ended at 8:49 with Heather’s post</a:t>
            </a:r>
          </a:p>
          <a:p>
            <a:r>
              <a:rPr lang="en-US" dirty="0"/>
              <a:t>Then began again with Amy at 10:23 on the topic of death and bereavement</a:t>
            </a:r>
          </a:p>
        </p:txBody>
      </p:sp>
    </p:spTree>
    <p:extLst>
      <p:ext uri="{BB962C8B-B14F-4D97-AF65-F5344CB8AC3E}">
        <p14:creationId xmlns:p14="http://schemas.microsoft.com/office/powerpoint/2010/main" val="207931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1F934D-2A61-4F9D-9C84-FE21C6E9E6D7}"/>
              </a:ext>
            </a:extLst>
          </p:cNvPr>
          <p:cNvPicPr>
            <a:picLocks noChangeAspect="1"/>
          </p:cNvPicPr>
          <p:nvPr/>
        </p:nvPicPr>
        <p:blipFill>
          <a:blip r:embed="rId3"/>
          <a:stretch>
            <a:fillRect/>
          </a:stretch>
        </p:blipFill>
        <p:spPr>
          <a:xfrm>
            <a:off x="0" y="0"/>
            <a:ext cx="12192000" cy="6866965"/>
          </a:xfrm>
          <a:prstGeom prst="rect">
            <a:avLst/>
          </a:prstGeom>
        </p:spPr>
      </p:pic>
    </p:spTree>
    <p:extLst>
      <p:ext uri="{BB962C8B-B14F-4D97-AF65-F5344CB8AC3E}">
        <p14:creationId xmlns:p14="http://schemas.microsoft.com/office/powerpoint/2010/main" val="20744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88440"/>
            <a:ext cx="5181600" cy="3556000"/>
          </a:xfrm>
        </p:spPr>
        <p:txBody>
          <a:bodyPr>
            <a:noAutofit/>
          </a:bodyPr>
          <a:lstStyle/>
          <a:p>
            <a:r>
              <a:rPr lang="en-US" sz="1800" b="1" dirty="0">
                <a:solidFill>
                  <a:srgbClr val="FF6600"/>
                </a:solidFill>
              </a:rPr>
              <a:t>Left to right in team photo:</a:t>
            </a:r>
          </a:p>
          <a:p>
            <a:r>
              <a:rPr lang="en-US" sz="1800" dirty="0"/>
              <a:t>Jerry Ramos (Business Administration Instructor)</a:t>
            </a:r>
          </a:p>
          <a:p>
            <a:r>
              <a:rPr lang="en-US" sz="1800" dirty="0"/>
              <a:t>Patrick O’Donnell (Director of Information Technology)</a:t>
            </a:r>
          </a:p>
          <a:p>
            <a:r>
              <a:rPr lang="en-US" sz="1800" dirty="0"/>
              <a:t>Wendy Wright (Business Administration Instructor)</a:t>
            </a:r>
          </a:p>
          <a:p>
            <a:r>
              <a:rPr lang="en-US" sz="1800" dirty="0"/>
              <a:t>Bob Livingston (Business Administration Instructor/Program Manager)</a:t>
            </a:r>
          </a:p>
          <a:p>
            <a:r>
              <a:rPr lang="en-US" sz="1800" dirty="0"/>
              <a:t>Jose Fierro (President/Superintendent)</a:t>
            </a:r>
          </a:p>
          <a:p>
            <a:r>
              <a:rPr lang="en-US" sz="1800" dirty="0"/>
              <a:t>Renee DeLong (Dean of Counseling Services)</a:t>
            </a:r>
          </a:p>
          <a:p>
            <a:r>
              <a:rPr lang="en-US" sz="1800" dirty="0"/>
              <a:t>David Gunn (Multimedia Production Specialist II)</a:t>
            </a:r>
          </a:p>
        </p:txBody>
      </p:sp>
      <p:sp>
        <p:nvSpPr>
          <p:cNvPr id="2" name="Title 1"/>
          <p:cNvSpPr>
            <a:spLocks noGrp="1"/>
          </p:cNvSpPr>
          <p:nvPr>
            <p:ph type="title"/>
          </p:nvPr>
        </p:nvSpPr>
        <p:spPr>
          <a:xfrm>
            <a:off x="990600" y="431800"/>
            <a:ext cx="10157354" cy="711200"/>
          </a:xfrm>
        </p:spPr>
        <p:txBody>
          <a:bodyPr>
            <a:normAutofit fontScale="90000"/>
          </a:bodyPr>
          <a:lstStyle/>
          <a:p>
            <a:r>
              <a:rPr lang="en-US" b="1" dirty="0"/>
              <a:t>It starts with good people: DL/OER Team Representatives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584" y="838200"/>
            <a:ext cx="4708817" cy="2946400"/>
          </a:xfrm>
          <a:prstGeom prst="rect">
            <a:avLst/>
          </a:prstGeom>
        </p:spPr>
      </p:pic>
      <p:sp>
        <p:nvSpPr>
          <p:cNvPr id="7" name="Content Placeholder 2"/>
          <p:cNvSpPr txBox="1">
            <a:spLocks/>
          </p:cNvSpPr>
          <p:nvPr/>
        </p:nvSpPr>
        <p:spPr>
          <a:xfrm>
            <a:off x="6248400" y="4191000"/>
            <a:ext cx="5181600" cy="2413000"/>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9pPr>
          </a:lstStyle>
          <a:p>
            <a:r>
              <a:rPr lang="en-US" sz="1800" dirty="0"/>
              <a:t>Cindy Moriarty (Business Administration Instructor/Department Chair)</a:t>
            </a:r>
          </a:p>
          <a:p>
            <a:r>
              <a:rPr lang="en-US" sz="1800" dirty="0"/>
              <a:t>Stephanie Murguia (Dean of Admissions and Records)</a:t>
            </a:r>
          </a:p>
          <a:p>
            <a:r>
              <a:rPr lang="en-US" sz="1800" dirty="0"/>
              <a:t>Jianli Hu (Business Administration Instructor/Department Co-Chair)</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8897" y="304800"/>
            <a:ext cx="10157354" cy="939800"/>
          </a:xfrm>
        </p:spPr>
        <p:txBody>
          <a:bodyPr/>
          <a:lstStyle/>
          <a:p>
            <a:r>
              <a:rPr lang="en-US" b="1" dirty="0"/>
              <a:t>Our Students</a:t>
            </a:r>
          </a:p>
        </p:txBody>
      </p:sp>
      <p:pic>
        <p:nvPicPr>
          <p:cNvPr id="7" name="Picture 6"/>
          <p:cNvPicPr/>
          <p:nvPr/>
        </p:nvPicPr>
        <p:blipFill>
          <a:blip r:embed="rId2"/>
          <a:stretch>
            <a:fillRect/>
          </a:stretch>
        </p:blipFill>
        <p:spPr>
          <a:xfrm>
            <a:off x="838201" y="1371601"/>
            <a:ext cx="2743200" cy="2438400"/>
          </a:xfrm>
          <a:prstGeom prst="rect">
            <a:avLst/>
          </a:prstGeom>
        </p:spPr>
      </p:pic>
      <p:pic>
        <p:nvPicPr>
          <p:cNvPr id="6" name="Picture 5"/>
          <p:cNvPicPr/>
          <p:nvPr/>
        </p:nvPicPr>
        <p:blipFill>
          <a:blip r:embed="rId3"/>
          <a:stretch>
            <a:fillRect/>
          </a:stretch>
        </p:blipFill>
        <p:spPr>
          <a:xfrm>
            <a:off x="4370670" y="1371601"/>
            <a:ext cx="2868331" cy="2438400"/>
          </a:xfrm>
          <a:prstGeom prst="rect">
            <a:avLst/>
          </a:prstGeom>
        </p:spPr>
      </p:pic>
      <p:pic>
        <p:nvPicPr>
          <p:cNvPr id="8" name="Picture 7"/>
          <p:cNvPicPr/>
          <p:nvPr/>
        </p:nvPicPr>
        <p:blipFill>
          <a:blip r:embed="rId4"/>
          <a:stretch>
            <a:fillRect/>
          </a:stretch>
        </p:blipFill>
        <p:spPr>
          <a:xfrm>
            <a:off x="8215770" y="1368779"/>
            <a:ext cx="2833231" cy="2441222"/>
          </a:xfrm>
          <a:prstGeom prst="rect">
            <a:avLst/>
          </a:prstGeom>
        </p:spPr>
      </p:pic>
      <p:pic>
        <p:nvPicPr>
          <p:cNvPr id="9" name="Picture 8"/>
          <p:cNvPicPr/>
          <p:nvPr/>
        </p:nvPicPr>
        <p:blipFill>
          <a:blip r:embed="rId5"/>
          <a:stretch>
            <a:fillRect/>
          </a:stretch>
        </p:blipFill>
        <p:spPr>
          <a:xfrm>
            <a:off x="1905000" y="4114800"/>
            <a:ext cx="3124200" cy="2590801"/>
          </a:xfrm>
          <a:prstGeom prst="rect">
            <a:avLst/>
          </a:prstGeom>
        </p:spPr>
      </p:pic>
      <p:pic>
        <p:nvPicPr>
          <p:cNvPr id="10" name="Picture 9"/>
          <p:cNvPicPr/>
          <p:nvPr/>
        </p:nvPicPr>
        <p:blipFill>
          <a:blip r:embed="rId6"/>
          <a:stretch>
            <a:fillRect/>
          </a:stretch>
        </p:blipFill>
        <p:spPr>
          <a:xfrm>
            <a:off x="5791200" y="4495800"/>
            <a:ext cx="4800600" cy="2057400"/>
          </a:xfrm>
          <a:prstGeom prst="rect">
            <a:avLst/>
          </a:prstGeom>
        </p:spPr>
      </p:pic>
      <p:pic>
        <p:nvPicPr>
          <p:cNvPr id="11" name="Picture 10"/>
          <p:cNvPicPr/>
          <p:nvPr/>
        </p:nvPicPr>
        <p:blipFill>
          <a:blip r:embed="rId7"/>
          <a:stretch>
            <a:fillRect/>
          </a:stretch>
        </p:blipFill>
        <p:spPr>
          <a:xfrm>
            <a:off x="7010400" y="4114800"/>
            <a:ext cx="2294890" cy="199390"/>
          </a:xfrm>
          <a:prstGeom prst="rect">
            <a:avLst/>
          </a:prstGeom>
        </p:spPr>
      </p:pic>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10439400" cy="4241800"/>
          </a:xfrm>
        </p:spPr>
        <p:txBody>
          <a:bodyPr>
            <a:normAutofit/>
          </a:bodyPr>
          <a:lstStyle/>
          <a:p>
            <a:r>
              <a:rPr lang="en-US" dirty="0"/>
              <a:t>Cerritos College is a federally</a:t>
            </a:r>
            <a:br>
              <a:rPr lang="en-US" dirty="0"/>
            </a:br>
            <a:r>
              <a:rPr lang="en-US" dirty="0"/>
              <a:t>designated Hispanic Serving </a:t>
            </a:r>
            <a:br>
              <a:rPr lang="en-US" dirty="0"/>
            </a:br>
            <a:r>
              <a:rPr lang="en-US" dirty="0"/>
              <a:t>Institution. </a:t>
            </a:r>
          </a:p>
          <a:p>
            <a:r>
              <a:rPr lang="en-US" dirty="0"/>
              <a:t>Cerritos College recently ranked second in the state for Mexican-American/Latino student transfers to California State Universities. </a:t>
            </a:r>
          </a:p>
          <a:p>
            <a:r>
              <a:rPr lang="en-US" dirty="0"/>
              <a:t>69% of our 24,388 students in Fall 2015 were Hispanic, 7% Asian, 3% African American, and 6% Caucasian. </a:t>
            </a:r>
          </a:p>
          <a:p>
            <a:r>
              <a:rPr lang="en-US" dirty="0"/>
              <a:t>85% of incoming students are the first in their families to attend college.</a:t>
            </a:r>
          </a:p>
        </p:txBody>
      </p:sp>
      <p:sp>
        <p:nvSpPr>
          <p:cNvPr id="5" name="Title 1"/>
          <p:cNvSpPr>
            <a:spLocks noGrp="1"/>
          </p:cNvSpPr>
          <p:nvPr>
            <p:ph type="title"/>
          </p:nvPr>
        </p:nvSpPr>
        <p:spPr>
          <a:xfrm>
            <a:off x="1118897" y="304800"/>
            <a:ext cx="10157354" cy="939800"/>
          </a:xfrm>
        </p:spPr>
        <p:txBody>
          <a:bodyPr/>
          <a:lstStyle/>
          <a:p>
            <a:r>
              <a:rPr lang="en-US" b="1" dirty="0"/>
              <a:t>Our Students</a:t>
            </a:r>
          </a:p>
        </p:txBody>
      </p:sp>
      <p:pic>
        <p:nvPicPr>
          <p:cNvPr id="2" name="Picture 1"/>
          <p:cNvPicPr>
            <a:picLocks noChangeAspect="1"/>
          </p:cNvPicPr>
          <p:nvPr/>
        </p:nvPicPr>
        <p:blipFill>
          <a:blip r:embed="rId2"/>
          <a:stretch>
            <a:fillRect/>
          </a:stretch>
        </p:blipFill>
        <p:spPr>
          <a:xfrm>
            <a:off x="5853132" y="490538"/>
            <a:ext cx="5729268" cy="2481263"/>
          </a:xfrm>
          <a:prstGeom prst="rect">
            <a:avLst/>
          </a:prstGeom>
        </p:spPr>
      </p:pic>
    </p:spTree>
    <p:extLst>
      <p:ext uri="{BB962C8B-B14F-4D97-AF65-F5344CB8AC3E}">
        <p14:creationId xmlns:p14="http://schemas.microsoft.com/office/powerpoint/2010/main" val="17736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897" y="1778000"/>
            <a:ext cx="10157354" cy="3479800"/>
          </a:xfrm>
        </p:spPr>
        <p:txBody>
          <a:bodyPr>
            <a:normAutofit/>
          </a:bodyPr>
          <a:lstStyle/>
          <a:p>
            <a:r>
              <a:rPr lang="en-US" dirty="0"/>
              <a:t>At the suggestion of M.L. Bettino, our Innovation Center Director at the time, the Business Administration (BA) Department did a pilot study in 2008-09 using OER textbooks. </a:t>
            </a:r>
          </a:p>
          <a:p>
            <a:r>
              <a:rPr lang="en-US" dirty="0"/>
              <a:t>The results were very encouraging. Student retention rose 7.58% from 67.4% to 75.2%. </a:t>
            </a:r>
          </a:p>
          <a:p>
            <a:r>
              <a:rPr lang="en-US" dirty="0"/>
              <a:t>By Fall of 2010, 10 OER textbooks had been adopted for use in 39 class sections as the primary or supplemental textbook. </a:t>
            </a:r>
          </a:p>
        </p:txBody>
      </p:sp>
      <p:sp>
        <p:nvSpPr>
          <p:cNvPr id="2" name="Title 1"/>
          <p:cNvSpPr>
            <a:spLocks noGrp="1"/>
          </p:cNvSpPr>
          <p:nvPr>
            <p:ph type="title"/>
          </p:nvPr>
        </p:nvSpPr>
        <p:spPr/>
        <p:txBody>
          <a:bodyPr/>
          <a:lstStyle/>
          <a:p>
            <a:r>
              <a:rPr lang="en-US" b="1" dirty="0"/>
              <a:t>Open Education Resources (OER)</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1123</Words>
  <Application>Microsoft Office PowerPoint</Application>
  <PresentationFormat>Widescreen</PresentationFormat>
  <Paragraphs>152</Paragraphs>
  <Slides>58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It starts with good people: DL/OER Team Representatives</vt:lpstr>
      <vt:lpstr>Our Students</vt:lpstr>
      <vt:lpstr>Our Students</vt:lpstr>
      <vt:lpstr>Open Education Resources (OER)</vt:lpstr>
      <vt:lpstr>Open Education Resources (OER)</vt:lpstr>
      <vt:lpstr>Open Education Resources (OER)</vt:lpstr>
      <vt:lpstr>Open Education Resources (OER)</vt:lpstr>
      <vt:lpstr>PowerPoint Presentation</vt:lpstr>
      <vt:lpstr>PowerPoint Presentation</vt:lpstr>
      <vt:lpstr>PowerPoint Presentation</vt:lpstr>
      <vt:lpstr>Open Education Resources (OER)</vt:lpstr>
      <vt:lpstr>Open Education Resources (OER)</vt:lpstr>
      <vt:lpstr>Open Education Resources (OER)</vt:lpstr>
      <vt:lpstr>Digital Learning (DL)/Open Education Resources (OER)</vt:lpstr>
      <vt:lpstr>DL/OER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Become a student of OER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WAY TO Become a student of OER  cccoer-advisory@googlegroups.com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Livingston</dc:creator>
  <cp:lastModifiedBy>Bob Livingston</cp:lastModifiedBy>
  <cp:revision>20</cp:revision>
  <dcterms:created xsi:type="dcterms:W3CDTF">2017-10-20T01:10:11Z</dcterms:created>
  <dcterms:modified xsi:type="dcterms:W3CDTF">2017-10-20T09:40:09Z</dcterms:modified>
</cp:coreProperties>
</file>